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35" r:id="rId3"/>
    <p:sldId id="257" r:id="rId4"/>
    <p:sldId id="258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329" r:id="rId30"/>
    <p:sldId id="285" r:id="rId31"/>
    <p:sldId id="304" r:id="rId32"/>
    <p:sldId id="286" r:id="rId33"/>
    <p:sldId id="287" r:id="rId34"/>
    <p:sldId id="288" r:id="rId35"/>
    <p:sldId id="289" r:id="rId36"/>
    <p:sldId id="330" r:id="rId37"/>
    <p:sldId id="290" r:id="rId38"/>
    <p:sldId id="291" r:id="rId39"/>
    <p:sldId id="292" r:id="rId40"/>
    <p:sldId id="331" r:id="rId41"/>
    <p:sldId id="333" r:id="rId42"/>
    <p:sldId id="332" r:id="rId43"/>
    <p:sldId id="334" r:id="rId44"/>
    <p:sldId id="293" r:id="rId45"/>
    <p:sldId id="294" r:id="rId46"/>
    <p:sldId id="295" r:id="rId47"/>
    <p:sldId id="296" r:id="rId48"/>
    <p:sldId id="297" r:id="rId49"/>
    <p:sldId id="336" r:id="rId50"/>
    <p:sldId id="298" r:id="rId51"/>
    <p:sldId id="338" r:id="rId52"/>
    <p:sldId id="339" r:id="rId53"/>
    <p:sldId id="300" r:id="rId54"/>
    <p:sldId id="301" r:id="rId55"/>
    <p:sldId id="302" r:id="rId56"/>
    <p:sldId id="303" r:id="rId57"/>
    <p:sldId id="305" r:id="rId58"/>
    <p:sldId id="306" r:id="rId59"/>
    <p:sldId id="307" r:id="rId60"/>
    <p:sldId id="308" r:id="rId61"/>
    <p:sldId id="309" r:id="rId62"/>
    <p:sldId id="310" r:id="rId63"/>
    <p:sldId id="311" r:id="rId64"/>
    <p:sldId id="312" r:id="rId65"/>
    <p:sldId id="313" r:id="rId66"/>
    <p:sldId id="314" r:id="rId67"/>
    <p:sldId id="315" r:id="rId68"/>
    <p:sldId id="316" r:id="rId69"/>
    <p:sldId id="317" r:id="rId70"/>
    <p:sldId id="318" r:id="rId71"/>
    <p:sldId id="319" r:id="rId72"/>
    <p:sldId id="320" r:id="rId73"/>
    <p:sldId id="321" r:id="rId74"/>
    <p:sldId id="322" r:id="rId75"/>
    <p:sldId id="323" r:id="rId76"/>
    <p:sldId id="324" r:id="rId77"/>
    <p:sldId id="326" r:id="rId78"/>
    <p:sldId id="325" r:id="rId79"/>
    <p:sldId id="328" r:id="rId80"/>
    <p:sldId id="327" r:id="rId81"/>
    <p:sldId id="340" r:id="rId82"/>
  </p:sldIdLst>
  <p:sldSz cx="12192000" cy="6858000"/>
  <p:notesSz cx="6858000" cy="9144000"/>
  <p:defaultTextStyle>
    <a:defPPr>
      <a:defRPr lang="fi-FI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FBE6B-D7B1-4337-87E0-922A92924C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575CD08-D17F-4594-B6A6-113F51BB68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i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6A83DB-981B-4DDD-908E-58F5B9A69F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B9A89-CB06-45CB-9625-50B8634AED2E}" type="datetimeFigureOut">
              <a:rPr lang="fi-FI" smtClean="0"/>
              <a:t>2.6.2018</a:t>
            </a:fld>
            <a:endParaRPr lang="fi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4EFA31-D475-4640-B08C-EA0DC11123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06071D-CB9E-4C19-8542-1A722496F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EEBC8-D72D-4D88-8E36-811B9A29336E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3640535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065FD3-2636-44E9-BE46-420CAC75F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6E8702-165D-412E-A8BC-6D983D0438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1688BE-585A-462B-B8EC-D948D0C141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B9A89-CB06-45CB-9625-50B8634AED2E}" type="datetimeFigureOut">
              <a:rPr lang="fi-FI" smtClean="0"/>
              <a:t>2.6.2018</a:t>
            </a:fld>
            <a:endParaRPr lang="fi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A1AA17-C90D-4E7E-849E-14E8EA7661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F8B8C4-4980-4CB0-AEFA-42B9FE84F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EEBC8-D72D-4D88-8E36-811B9A29336E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7098433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C682A49-62D2-4D07-9DEB-40C1C44AF14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24ABD0E-C069-422E-8FBF-6979BD183F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C043A2-4707-42C7-A33B-67130C88E3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B9A89-CB06-45CB-9625-50B8634AED2E}" type="datetimeFigureOut">
              <a:rPr lang="fi-FI" smtClean="0"/>
              <a:t>2.6.2018</a:t>
            </a:fld>
            <a:endParaRPr lang="fi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B3FBA1-2601-45C6-B572-9576E777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4EC66B-9188-40FC-9ADA-8A45172F0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EEBC8-D72D-4D88-8E36-811B9A29336E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5015888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CFE27-3977-4915-AED6-CDF6232C4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D429A3-C3D8-482B-89CA-32A3DE9B2B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28D38F-6753-4E08-887E-73D369C5F2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B9A89-CB06-45CB-9625-50B8634AED2E}" type="datetimeFigureOut">
              <a:rPr lang="fi-FI" smtClean="0"/>
              <a:t>2.6.2018</a:t>
            </a:fld>
            <a:endParaRPr lang="fi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99AD5C-69CC-47DF-B67E-719E071E15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FAAB27-80E7-4E55-9EFC-90F1BC401F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EEBC8-D72D-4D88-8E36-811B9A29336E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2548796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E5A2C9-BC3C-4A65-BD13-9910AED58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0E386A-AA4A-4651-B225-2AE64A8AED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11F6BF-930E-4A0D-9EDE-88C5DCF555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B9A89-CB06-45CB-9625-50B8634AED2E}" type="datetimeFigureOut">
              <a:rPr lang="fi-FI" smtClean="0"/>
              <a:t>2.6.2018</a:t>
            </a:fld>
            <a:endParaRPr lang="fi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93C14B-444B-4D22-B893-1C53116CC9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A41E25-4BDA-44B3-8FBC-68DAA9C0C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EEBC8-D72D-4D88-8E36-811B9A29336E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5952800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1F26C-6E6C-40D9-90E6-145870212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7B9E85-51BD-4C1A-A774-E5F8E54673B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C5F9A1-7A82-454D-986C-61EF4026D1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CB2A89-D552-4D01-9AC4-65A944025C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B9A89-CB06-45CB-9625-50B8634AED2E}" type="datetimeFigureOut">
              <a:rPr lang="fi-FI" smtClean="0"/>
              <a:t>2.6.2018</a:t>
            </a:fld>
            <a:endParaRPr lang="fi-F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EFEC86-84F8-4A4D-9E53-87548F6971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A00BB1-0A4B-466A-8B83-81AD199B7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EEBC8-D72D-4D88-8E36-811B9A29336E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41557879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DD512C-9624-4DF2-9109-4F967D5CFD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066E92-5767-409C-B8D5-276D88556C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F85BBB-7F9B-4E08-B27A-6305755205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EE525F2-493F-4987-A84D-4D57B754E27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868F5E4-86C9-4271-BDB2-167CA87EA34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79AC470-6BCE-4E90-987F-0E598DC6B8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B9A89-CB06-45CB-9625-50B8634AED2E}" type="datetimeFigureOut">
              <a:rPr lang="fi-FI" smtClean="0"/>
              <a:t>2.6.2018</a:t>
            </a:fld>
            <a:endParaRPr lang="fi-FI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A411A7-5F77-4979-8572-8320F0980E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1DDE039-0737-4DCF-8787-E39B52BFCE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EEBC8-D72D-4D88-8E36-811B9A29336E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5505913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B7DF5C-7055-4E1F-95AE-70E5FC28E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AFF3C47-2B77-49A3-9166-CF9BDAF0A2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B9A89-CB06-45CB-9625-50B8634AED2E}" type="datetimeFigureOut">
              <a:rPr lang="fi-FI" smtClean="0"/>
              <a:t>2.6.2018</a:t>
            </a:fld>
            <a:endParaRPr lang="fi-FI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E0FF88-6B3D-4621-8214-4E7FFB21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2CB938-F4B5-4EAE-A519-05251D4AD4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EEBC8-D72D-4D88-8E36-811B9A29336E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42513307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8214B0-FEB5-474B-A20E-9D0F71B7E4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B9A89-CB06-45CB-9625-50B8634AED2E}" type="datetimeFigureOut">
              <a:rPr lang="fi-FI" smtClean="0"/>
              <a:t>2.6.2018</a:t>
            </a:fld>
            <a:endParaRPr lang="fi-FI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83018C3-A603-4FF6-94E6-7C61E41966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80785E-3E7C-4887-A4DA-429F2EF24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EEBC8-D72D-4D88-8E36-811B9A29336E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9726860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8A2D06-8D65-489B-89E3-A877E6ED4F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0A22A0-1A06-4D0E-98D2-9521C003AB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1C114C-9DB4-478C-922B-F8E74362A9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5DCC29-A131-4DD6-B5D8-C3E06EFE45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B9A89-CB06-45CB-9625-50B8634AED2E}" type="datetimeFigureOut">
              <a:rPr lang="fi-FI" smtClean="0"/>
              <a:t>2.6.2018</a:t>
            </a:fld>
            <a:endParaRPr lang="fi-F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EC6CED-19D5-40FC-BABD-D20F8E355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2FA62D-17BB-466D-859D-821EBECC4E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EEBC8-D72D-4D88-8E36-811B9A29336E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6873918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BDE6A1-4B4F-403A-AD15-8997415A97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B5870DD-7A88-48E7-BC6E-F1D9016633D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i-FI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A0775A-7A52-4504-A810-5B5A27B041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7E90F8-A50A-4860-9678-C056C2203B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B9A89-CB06-45CB-9625-50B8634AED2E}" type="datetimeFigureOut">
              <a:rPr lang="fi-FI" smtClean="0"/>
              <a:t>2.6.2018</a:t>
            </a:fld>
            <a:endParaRPr lang="fi-F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2EE4F2-40E2-45DF-B765-D132C1FC9E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EF5327-0332-4215-B4AA-26371834B5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EEBC8-D72D-4D88-8E36-811B9A29336E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6899258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2F720D1-B004-40E1-A1A0-8BE16E2DE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5B5679-4CA3-4A18-9B31-F7BD47C8BF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738678-0B64-4B24-81D5-E0C0D08020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3B9A89-CB06-45CB-9625-50B8634AED2E}" type="datetimeFigureOut">
              <a:rPr lang="fi-FI" smtClean="0"/>
              <a:t>2.6.2018</a:t>
            </a:fld>
            <a:endParaRPr lang="fi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2660A9-E54D-45F6-8B21-2DD48BA2A3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i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1E09BC-BE38-42ED-8A85-AC95B7505B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7EEBC8-D72D-4D88-8E36-811B9A29336E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9928501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i-FI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kicad-pcb.org/download/" TargetMode="External"/><Relationship Id="rId2" Type="http://schemas.openxmlformats.org/officeDocument/2006/relationships/hyperlink" Target="http://docs.kicadpcb.org/stable/en/getting_started_in_kicad.pdf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pvikberg/PCB_lecture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5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9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0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8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emf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9D756F-AFBE-4931-AB3D-723084460B6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i-FI" dirty="0" err="1"/>
              <a:t>Introduction</a:t>
            </a:r>
            <a:r>
              <a:rPr lang="fi-FI" dirty="0"/>
              <a:t> to PCB design in </a:t>
            </a:r>
            <a:r>
              <a:rPr lang="fi-FI" dirty="0" err="1"/>
              <a:t>KiCAD</a:t>
            </a:r>
            <a:endParaRPr lang="fi-FI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B2671E-2732-4458-98CD-C240C7ECEB7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9420840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3A69C1-7158-4C5F-A8AE-1421A9DEE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2. </a:t>
            </a:r>
            <a:r>
              <a:rPr lang="fi-FI" dirty="0" err="1"/>
              <a:t>Choosing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components</a:t>
            </a:r>
            <a:r>
              <a:rPr lang="fi-FI" dirty="0"/>
              <a:t>: </a:t>
            </a:r>
            <a:r>
              <a:rPr lang="fi-FI" dirty="0" err="1"/>
              <a:t>Buck</a:t>
            </a:r>
            <a:r>
              <a:rPr lang="fi-FI" dirty="0"/>
              <a:t> Converter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45B6F8-02B6-4E9A-94D6-9391F1C600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fi-FI" dirty="0" err="1"/>
              <a:t>The</a:t>
            </a:r>
            <a:r>
              <a:rPr lang="fi-FI" dirty="0"/>
              <a:t> input </a:t>
            </a:r>
            <a:r>
              <a:rPr lang="fi-FI" dirty="0" err="1"/>
              <a:t>voltage</a:t>
            </a:r>
            <a:r>
              <a:rPr lang="fi-FI" dirty="0"/>
              <a:t> (15V) is </a:t>
            </a:r>
            <a:r>
              <a:rPr lang="fi-FI" dirty="0" err="1"/>
              <a:t>too</a:t>
            </a:r>
            <a:r>
              <a:rPr lang="fi-FI" dirty="0"/>
              <a:t> </a:t>
            </a:r>
            <a:r>
              <a:rPr lang="fi-FI" dirty="0" err="1"/>
              <a:t>high</a:t>
            </a:r>
            <a:r>
              <a:rPr lang="fi-FI" dirty="0"/>
              <a:t> for </a:t>
            </a:r>
            <a:r>
              <a:rPr lang="fi-FI" dirty="0" err="1"/>
              <a:t>the</a:t>
            </a:r>
            <a:r>
              <a:rPr lang="fi-FI" dirty="0"/>
              <a:t> MCU, </a:t>
            </a:r>
            <a:r>
              <a:rPr lang="fi-FI" dirty="0" err="1"/>
              <a:t>but</a:t>
            </a:r>
            <a:r>
              <a:rPr lang="fi-FI" dirty="0"/>
              <a:t> </a:t>
            </a:r>
            <a:r>
              <a:rPr lang="fi-FI" dirty="0" err="1"/>
              <a:t>ut</a:t>
            </a:r>
            <a:r>
              <a:rPr lang="fi-FI" dirty="0"/>
              <a:t> is </a:t>
            </a:r>
            <a:r>
              <a:rPr lang="fi-FI" dirty="0" err="1"/>
              <a:t>what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LED-</a:t>
            </a:r>
            <a:r>
              <a:rPr lang="fi-FI" dirty="0" err="1"/>
              <a:t>driver</a:t>
            </a:r>
            <a:r>
              <a:rPr lang="fi-FI" dirty="0"/>
              <a:t> </a:t>
            </a:r>
            <a:r>
              <a:rPr lang="fi-FI" dirty="0" err="1"/>
              <a:t>needs</a:t>
            </a:r>
            <a:r>
              <a:rPr lang="fi-FI" dirty="0"/>
              <a:t> to </a:t>
            </a:r>
            <a:r>
              <a:rPr lang="fi-FI" dirty="0" err="1"/>
              <a:t>drive</a:t>
            </a:r>
            <a:r>
              <a:rPr lang="fi-FI" dirty="0"/>
              <a:t> 4 LEDS (3.5V </a:t>
            </a:r>
            <a:r>
              <a:rPr lang="fi-FI" dirty="0" err="1"/>
              <a:t>each</a:t>
            </a:r>
            <a:r>
              <a:rPr lang="fi-FI" dirty="0"/>
              <a:t>)</a:t>
            </a:r>
          </a:p>
          <a:p>
            <a:r>
              <a:rPr lang="fi-FI" dirty="0"/>
              <a:t>-&gt; </a:t>
            </a:r>
            <a:r>
              <a:rPr lang="fi-FI" dirty="0" err="1"/>
              <a:t>give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MCU 5V </a:t>
            </a:r>
            <a:r>
              <a:rPr lang="fi-FI" dirty="0" err="1"/>
              <a:t>with</a:t>
            </a:r>
            <a:r>
              <a:rPr lang="fi-FI" dirty="0"/>
              <a:t> a </a:t>
            </a:r>
            <a:r>
              <a:rPr lang="fi-FI" dirty="0" err="1"/>
              <a:t>buck</a:t>
            </a:r>
            <a:r>
              <a:rPr lang="fi-FI" dirty="0"/>
              <a:t> </a:t>
            </a:r>
            <a:r>
              <a:rPr lang="fi-FI" dirty="0" err="1"/>
              <a:t>converter</a:t>
            </a:r>
            <a:endParaRPr lang="fi-FI" dirty="0"/>
          </a:p>
          <a:p>
            <a:endParaRPr lang="fi-FI" dirty="0"/>
          </a:p>
          <a:p>
            <a:r>
              <a:rPr lang="fi-FI" dirty="0" err="1"/>
              <a:t>Datasheets</a:t>
            </a:r>
            <a:r>
              <a:rPr lang="fi-FI" dirty="0"/>
              <a:t> </a:t>
            </a:r>
            <a:r>
              <a:rPr lang="fi-FI" dirty="0" err="1"/>
              <a:t>shows</a:t>
            </a:r>
            <a:r>
              <a:rPr lang="fi-FI" dirty="0"/>
              <a:t> a</a:t>
            </a:r>
          </a:p>
          <a:p>
            <a:pPr marL="0" indent="0">
              <a:buNone/>
            </a:pPr>
            <a:r>
              <a:rPr lang="fi-FI" dirty="0" err="1"/>
              <a:t>typical</a:t>
            </a:r>
            <a:r>
              <a:rPr lang="fi-FI" dirty="0"/>
              <a:t> </a:t>
            </a:r>
            <a:r>
              <a:rPr lang="fi-FI" dirty="0" err="1"/>
              <a:t>application</a:t>
            </a:r>
            <a:r>
              <a:rPr lang="fi-FI" dirty="0"/>
              <a:t>,</a:t>
            </a:r>
          </a:p>
          <a:p>
            <a:pPr marL="0" indent="0">
              <a:buNone/>
            </a:pPr>
            <a:r>
              <a:rPr lang="fi-FI" dirty="0"/>
              <a:t>just </a:t>
            </a:r>
            <a:r>
              <a:rPr lang="fi-FI" dirty="0" err="1"/>
              <a:t>what</a:t>
            </a:r>
            <a:r>
              <a:rPr lang="fi-FI" dirty="0"/>
              <a:t> </a:t>
            </a:r>
            <a:r>
              <a:rPr lang="fi-FI" dirty="0" err="1"/>
              <a:t>we</a:t>
            </a:r>
            <a:r>
              <a:rPr lang="fi-FI" dirty="0"/>
              <a:t> </a:t>
            </a:r>
            <a:r>
              <a:rPr lang="fi-FI" dirty="0" err="1"/>
              <a:t>need</a:t>
            </a:r>
            <a:r>
              <a:rPr lang="fi-FI" dirty="0"/>
              <a:t> -&gt;</a:t>
            </a:r>
          </a:p>
          <a:p>
            <a:endParaRPr lang="fi-FI" dirty="0"/>
          </a:p>
          <a:p>
            <a:endParaRPr lang="fi-FI" dirty="0"/>
          </a:p>
          <a:p>
            <a:endParaRPr lang="fi-FI" dirty="0"/>
          </a:p>
          <a:p>
            <a:endParaRPr lang="fi-FI" dirty="0"/>
          </a:p>
          <a:p>
            <a:r>
              <a:rPr lang="fi-FI" sz="1400" dirty="0"/>
              <a:t>LMR16006Y-Q1 SIMPLE SWITCHER</a:t>
            </a:r>
          </a:p>
          <a:p>
            <a:r>
              <a:rPr lang="fi-FI" sz="1400" dirty="0"/>
              <a:t>https://eu.mouser.com/ProductDetail/Texas-Instruments/LMR16006YQDDCRQ1?qs=sGAEpiMZZMsMIqGZiACxIYznHxQwyfA9giA2KvrC9rNu6yNWUn0Fsg%3d%3d</a:t>
            </a:r>
          </a:p>
          <a:p>
            <a:endParaRPr lang="fi-FI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7C52A6-D0CD-40BE-862F-7AB55F9ABE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8350" y="2856706"/>
            <a:ext cx="6204508" cy="267212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9404E18-3F65-4201-8F58-45F6CD0427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7342" y="4314115"/>
            <a:ext cx="1881867" cy="1214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9824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58C8F-7FFA-4D99-BE09-A8E7455901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3. Open </a:t>
            </a:r>
            <a:r>
              <a:rPr lang="fi-FI" dirty="0" err="1"/>
              <a:t>KiCAD</a:t>
            </a:r>
            <a:r>
              <a:rPr lang="fi-FI" dirty="0"/>
              <a:t> and </a:t>
            </a:r>
            <a:r>
              <a:rPr lang="fi-FI" dirty="0" err="1"/>
              <a:t>start</a:t>
            </a:r>
            <a:r>
              <a:rPr lang="fi-FI" dirty="0"/>
              <a:t> </a:t>
            </a:r>
            <a:r>
              <a:rPr lang="fi-FI" dirty="0" err="1"/>
              <a:t>new</a:t>
            </a:r>
            <a:r>
              <a:rPr lang="fi-FI" dirty="0"/>
              <a:t> </a:t>
            </a:r>
            <a:r>
              <a:rPr lang="fi-FI" dirty="0" err="1"/>
              <a:t>project</a:t>
            </a:r>
            <a:endParaRPr lang="fi-FI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EE7626-9466-4575-891D-8D06130262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i-FI" sz="2400" dirty="0" err="1"/>
              <a:t>The</a:t>
            </a:r>
            <a:r>
              <a:rPr lang="fi-FI" sz="2400" dirty="0"/>
              <a:t> </a:t>
            </a:r>
            <a:r>
              <a:rPr lang="fi-FI" sz="2400" dirty="0" err="1"/>
              <a:t>following</a:t>
            </a:r>
            <a:r>
              <a:rPr lang="fi-FI" sz="2400" dirty="0"/>
              <a:t> </a:t>
            </a:r>
            <a:r>
              <a:rPr lang="fi-FI" sz="2400" dirty="0" err="1"/>
              <a:t>parts</a:t>
            </a:r>
            <a:r>
              <a:rPr lang="fi-FI" sz="2400" dirty="0"/>
              <a:t> </a:t>
            </a:r>
            <a:r>
              <a:rPr lang="fi-FI" sz="2400" dirty="0" err="1"/>
              <a:t>are</a:t>
            </a:r>
            <a:r>
              <a:rPr lang="fi-FI" sz="2400" dirty="0"/>
              <a:t> </a:t>
            </a:r>
            <a:r>
              <a:rPr lang="fi-FI" sz="2400" dirty="0" err="1"/>
              <a:t>explained</a:t>
            </a:r>
            <a:r>
              <a:rPr lang="fi-FI" sz="2400" dirty="0"/>
              <a:t> </a:t>
            </a:r>
            <a:r>
              <a:rPr lang="fi-FI" sz="2400" dirty="0" err="1"/>
              <a:t>more</a:t>
            </a:r>
            <a:r>
              <a:rPr lang="fi-FI" sz="2400" dirty="0"/>
              <a:t> </a:t>
            </a:r>
            <a:r>
              <a:rPr lang="fi-FI" sz="2400" dirty="0" err="1"/>
              <a:t>generally</a:t>
            </a:r>
            <a:r>
              <a:rPr lang="fi-FI" sz="2400" dirty="0"/>
              <a:t> in ”</a:t>
            </a:r>
            <a:r>
              <a:rPr lang="fi-FI" sz="2400" dirty="0" err="1"/>
              <a:t>Getting</a:t>
            </a:r>
            <a:r>
              <a:rPr lang="fi-FI" sz="2400" dirty="0"/>
              <a:t> </a:t>
            </a:r>
            <a:r>
              <a:rPr lang="fi-FI" sz="2400" dirty="0" err="1"/>
              <a:t>Started</a:t>
            </a:r>
            <a:r>
              <a:rPr lang="fi-FI" sz="2400" dirty="0"/>
              <a:t> in </a:t>
            </a:r>
            <a:r>
              <a:rPr lang="fi-FI" sz="2400" dirty="0" err="1"/>
              <a:t>KiCAD</a:t>
            </a:r>
            <a:r>
              <a:rPr lang="fi-FI" sz="2400" dirty="0"/>
              <a:t>” </a:t>
            </a:r>
            <a:r>
              <a:rPr lang="fi-FI" sz="2400" dirty="0">
                <a:hlinkClick r:id="rId2"/>
              </a:rPr>
              <a:t>http://docs.kicadpcb.org/stable/en/getting_started_in_kicad.pdf</a:t>
            </a:r>
            <a:endParaRPr lang="fi-FI" sz="2400" dirty="0"/>
          </a:p>
          <a:p>
            <a:r>
              <a:rPr lang="fi-FI" sz="2400" dirty="0" err="1"/>
              <a:t>The</a:t>
            </a:r>
            <a:r>
              <a:rPr lang="fi-FI" sz="2400" dirty="0"/>
              <a:t> </a:t>
            </a:r>
            <a:r>
              <a:rPr lang="fi-FI" sz="2400" dirty="0" err="1"/>
              <a:t>KiCAD</a:t>
            </a:r>
            <a:r>
              <a:rPr lang="fi-FI" sz="2400" dirty="0"/>
              <a:t> </a:t>
            </a:r>
            <a:r>
              <a:rPr lang="fi-FI" sz="2400" dirty="0" err="1"/>
              <a:t>installer</a:t>
            </a:r>
            <a:r>
              <a:rPr lang="fi-FI" sz="2400" dirty="0"/>
              <a:t> </a:t>
            </a:r>
            <a:r>
              <a:rPr lang="fi-FI" sz="2400" dirty="0" err="1"/>
              <a:t>can</a:t>
            </a:r>
            <a:r>
              <a:rPr lang="fi-FI" sz="2400" dirty="0"/>
              <a:t> </a:t>
            </a:r>
            <a:r>
              <a:rPr lang="fi-FI" sz="2400" dirty="0" err="1"/>
              <a:t>be</a:t>
            </a:r>
            <a:r>
              <a:rPr lang="fi-FI" sz="2400" dirty="0"/>
              <a:t> </a:t>
            </a:r>
            <a:r>
              <a:rPr lang="fi-FI" sz="2400" dirty="0" err="1"/>
              <a:t>found</a:t>
            </a:r>
            <a:r>
              <a:rPr lang="fi-FI" sz="2400" dirty="0"/>
              <a:t> </a:t>
            </a:r>
            <a:r>
              <a:rPr lang="fi-FI" sz="2400" dirty="0" err="1"/>
              <a:t>from</a:t>
            </a:r>
            <a:r>
              <a:rPr lang="fi-FI" sz="2400" dirty="0"/>
              <a:t>: </a:t>
            </a:r>
            <a:r>
              <a:rPr lang="fi-FI" sz="2400" dirty="0">
                <a:hlinkClick r:id="rId3"/>
              </a:rPr>
              <a:t>http://kicad-pcb.org/download/</a:t>
            </a:r>
            <a:endParaRPr lang="fi-FI" sz="2400" dirty="0"/>
          </a:p>
          <a:p>
            <a:r>
              <a:rPr lang="fi-FI" dirty="0"/>
              <a:t>Open </a:t>
            </a:r>
            <a:r>
              <a:rPr lang="fi-FI" dirty="0" err="1"/>
              <a:t>KiCAD</a:t>
            </a:r>
            <a:r>
              <a:rPr lang="fi-FI" dirty="0"/>
              <a:t> and </a:t>
            </a:r>
            <a:r>
              <a:rPr lang="fi-FI" dirty="0" err="1"/>
              <a:t>start</a:t>
            </a:r>
            <a:r>
              <a:rPr lang="fi-FI" dirty="0"/>
              <a:t> </a:t>
            </a:r>
            <a:r>
              <a:rPr lang="fi-FI" dirty="0" err="1"/>
              <a:t>new</a:t>
            </a:r>
            <a:r>
              <a:rPr lang="fi-FI" dirty="0"/>
              <a:t> </a:t>
            </a:r>
            <a:r>
              <a:rPr lang="fi-FI" dirty="0" err="1"/>
              <a:t>project</a:t>
            </a:r>
            <a:r>
              <a:rPr lang="fi-FI" dirty="0"/>
              <a:t>, </a:t>
            </a:r>
            <a:r>
              <a:rPr lang="fi-FI" dirty="0" err="1"/>
              <a:t>name</a:t>
            </a:r>
            <a:r>
              <a:rPr lang="fi-FI" dirty="0"/>
              <a:t> it </a:t>
            </a:r>
            <a:r>
              <a:rPr lang="fi-FI" dirty="0" err="1"/>
              <a:t>however</a:t>
            </a:r>
            <a:r>
              <a:rPr lang="fi-FI" dirty="0"/>
              <a:t> </a:t>
            </a:r>
            <a:r>
              <a:rPr lang="fi-FI" dirty="0" err="1"/>
              <a:t>you</a:t>
            </a:r>
            <a:r>
              <a:rPr lang="fi-FI" dirty="0"/>
              <a:t> </a:t>
            </a:r>
            <a:r>
              <a:rPr lang="fi-FI" dirty="0" err="1"/>
              <a:t>want</a:t>
            </a:r>
            <a:r>
              <a:rPr lang="fi-FI" dirty="0"/>
              <a:t> </a:t>
            </a:r>
          </a:p>
          <a:p>
            <a:r>
              <a:rPr lang="fi-FI" dirty="0" err="1"/>
              <a:t>Then</a:t>
            </a:r>
            <a:r>
              <a:rPr lang="fi-FI" dirty="0"/>
              <a:t>, open </a:t>
            </a:r>
            <a:r>
              <a:rPr lang="fi-FI" dirty="0" err="1"/>
              <a:t>EESchema</a:t>
            </a:r>
            <a:endParaRPr lang="fi-FI" dirty="0"/>
          </a:p>
          <a:p>
            <a:endParaRPr lang="fi-FI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8B2BF9-EF20-436E-9CE7-D33689B4EB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2" y="3459171"/>
            <a:ext cx="4314825" cy="22669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1370DA7-71B4-4607-BBFE-9FA6E2C4CC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4110748"/>
            <a:ext cx="5796655" cy="796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3145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EA79DC-7DE9-4359-8DF0-26358C9F8D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4. </a:t>
            </a:r>
            <a:r>
              <a:rPr lang="fi-FI" dirty="0" err="1"/>
              <a:t>Add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components</a:t>
            </a:r>
            <a:r>
              <a:rPr lang="fi-FI" dirty="0"/>
              <a:t>, Using </a:t>
            </a:r>
            <a:r>
              <a:rPr lang="fi-FI" dirty="0" err="1"/>
              <a:t>EESchema</a:t>
            </a:r>
            <a:endParaRPr lang="fi-FI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D22979-FFB9-41AC-946D-B4F99C4C36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i-FI" dirty="0" err="1"/>
              <a:t>Move</a:t>
            </a:r>
            <a:r>
              <a:rPr lang="fi-FI" dirty="0"/>
              <a:t> </a:t>
            </a:r>
            <a:r>
              <a:rPr lang="fi-FI" dirty="0" err="1"/>
              <a:t>mouse</a:t>
            </a:r>
            <a:r>
              <a:rPr lang="fi-FI" dirty="0"/>
              <a:t> to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big</a:t>
            </a:r>
            <a:r>
              <a:rPr lang="fi-FI" dirty="0"/>
              <a:t> </a:t>
            </a:r>
            <a:r>
              <a:rPr lang="fi-FI" dirty="0" err="1"/>
              <a:t>area</a:t>
            </a:r>
            <a:r>
              <a:rPr lang="fi-FI" dirty="0"/>
              <a:t>, and </a:t>
            </a:r>
            <a:r>
              <a:rPr lang="fi-FI" dirty="0" err="1"/>
              <a:t>press</a:t>
            </a:r>
            <a:r>
              <a:rPr lang="fi-FI" dirty="0"/>
              <a:t> A         Some </a:t>
            </a:r>
            <a:r>
              <a:rPr lang="fi-FI" dirty="0" err="1"/>
              <a:t>explanations</a:t>
            </a:r>
            <a:endParaRPr lang="fi-FI" dirty="0"/>
          </a:p>
          <a:p>
            <a:r>
              <a:rPr lang="fi-FI" dirty="0" err="1"/>
              <a:t>Search</a:t>
            </a:r>
            <a:r>
              <a:rPr lang="fi-FI" dirty="0"/>
              <a:t> for ’atmega328-pu’, </a:t>
            </a:r>
            <a:r>
              <a:rPr lang="fi-FI" dirty="0" err="1"/>
              <a:t>press</a:t>
            </a:r>
            <a:r>
              <a:rPr lang="fi-FI" dirty="0"/>
              <a:t> ok</a:t>
            </a:r>
          </a:p>
          <a:p>
            <a:r>
              <a:rPr lang="fi-FI" dirty="0" err="1"/>
              <a:t>Then</a:t>
            </a:r>
            <a:r>
              <a:rPr lang="fi-FI" dirty="0"/>
              <a:t> </a:t>
            </a:r>
            <a:r>
              <a:rPr lang="fi-FI" dirty="0" err="1"/>
              <a:t>place</a:t>
            </a:r>
            <a:r>
              <a:rPr lang="fi-FI" dirty="0"/>
              <a:t> </a:t>
            </a:r>
            <a:r>
              <a:rPr lang="fi-FI" dirty="0" err="1"/>
              <a:t>the</a:t>
            </a:r>
            <a:endParaRPr lang="fi-FI" dirty="0"/>
          </a:p>
          <a:p>
            <a:pPr marL="0" indent="0">
              <a:buNone/>
            </a:pPr>
            <a:r>
              <a:rPr lang="fi-FI" dirty="0" err="1"/>
              <a:t>component</a:t>
            </a:r>
            <a:r>
              <a:rPr lang="fi-FI" dirty="0"/>
              <a:t> in </a:t>
            </a:r>
            <a:r>
              <a:rPr lang="fi-FI" dirty="0" err="1"/>
              <a:t>the</a:t>
            </a:r>
            <a:endParaRPr lang="fi-FI" dirty="0"/>
          </a:p>
          <a:p>
            <a:pPr marL="0" indent="0">
              <a:buNone/>
            </a:pPr>
            <a:r>
              <a:rPr lang="fi-FI" dirty="0" err="1"/>
              <a:t>lower</a:t>
            </a:r>
            <a:r>
              <a:rPr lang="fi-FI" dirty="0"/>
              <a:t> </a:t>
            </a:r>
            <a:r>
              <a:rPr lang="fi-FI" dirty="0" err="1"/>
              <a:t>right</a:t>
            </a:r>
            <a:r>
              <a:rPr lang="fi-FI" dirty="0"/>
              <a:t> </a:t>
            </a:r>
            <a:r>
              <a:rPr lang="fi-FI" dirty="0" err="1"/>
              <a:t>corner</a:t>
            </a:r>
            <a:endParaRPr lang="fi-FI" dirty="0"/>
          </a:p>
          <a:p>
            <a:pPr marL="0" indent="0">
              <a:buNone/>
            </a:pPr>
            <a:r>
              <a:rPr lang="fi-FI" dirty="0"/>
              <a:t>of 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big</a:t>
            </a:r>
            <a:r>
              <a:rPr lang="fi-FI" dirty="0"/>
              <a:t> </a:t>
            </a:r>
            <a:r>
              <a:rPr lang="fi-FI" dirty="0" err="1"/>
              <a:t>area</a:t>
            </a:r>
            <a:endParaRPr lang="fi-FI" dirty="0"/>
          </a:p>
          <a:p>
            <a:r>
              <a:rPr lang="fi-FI" dirty="0" err="1"/>
              <a:t>Hower</a:t>
            </a:r>
            <a:r>
              <a:rPr lang="fi-FI" dirty="0"/>
              <a:t> </a:t>
            </a:r>
            <a:r>
              <a:rPr lang="fi-FI" dirty="0" err="1"/>
              <a:t>mouse</a:t>
            </a:r>
            <a:r>
              <a:rPr lang="fi-FI" dirty="0"/>
              <a:t> </a:t>
            </a:r>
            <a:r>
              <a:rPr lang="fi-FI" dirty="0" err="1"/>
              <a:t>over</a:t>
            </a:r>
            <a:endParaRPr lang="fi-FI" dirty="0"/>
          </a:p>
          <a:p>
            <a:pPr marL="0" indent="0">
              <a:buNone/>
            </a:pPr>
            <a:r>
              <a:rPr lang="fi-FI" dirty="0"/>
              <a:t>a </a:t>
            </a:r>
            <a:r>
              <a:rPr lang="fi-FI" dirty="0" err="1"/>
              <a:t>component</a:t>
            </a:r>
            <a:r>
              <a:rPr lang="fi-FI" dirty="0"/>
              <a:t> and </a:t>
            </a:r>
            <a:r>
              <a:rPr lang="fi-FI" dirty="0" err="1"/>
              <a:t>press</a:t>
            </a:r>
            <a:endParaRPr lang="fi-FI" dirty="0"/>
          </a:p>
          <a:p>
            <a:pPr marL="0" indent="0">
              <a:buNone/>
            </a:pPr>
            <a:r>
              <a:rPr lang="fi-FI" dirty="0"/>
              <a:t>M to move it, R to rotate,</a:t>
            </a:r>
          </a:p>
          <a:p>
            <a:pPr marL="0" indent="0">
              <a:buNone/>
            </a:pPr>
            <a:r>
              <a:rPr lang="fi-FI" dirty="0"/>
              <a:t>click to place</a:t>
            </a:r>
          </a:p>
          <a:p>
            <a:pPr marL="0" indent="0">
              <a:buNone/>
            </a:pPr>
            <a:endParaRPr lang="fi-FI" dirty="0"/>
          </a:p>
          <a:p>
            <a:pPr marL="0" indent="0">
              <a:buNone/>
            </a:pPr>
            <a:endParaRPr lang="fi-FI" dirty="0"/>
          </a:p>
          <a:p>
            <a:endParaRPr lang="fi-FI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333E5B-9464-49E6-8341-B1FB855EFD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5260" y="2271713"/>
            <a:ext cx="2895600" cy="39052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83EC223-CF03-45C7-ADCB-F6A6874DF6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2480" y="2756463"/>
            <a:ext cx="2753987" cy="293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4014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1C0AC-4034-4A89-B504-075634F9D2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4. </a:t>
            </a:r>
            <a:r>
              <a:rPr lang="fi-FI" dirty="0" err="1"/>
              <a:t>Add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components</a:t>
            </a:r>
            <a:r>
              <a:rPr lang="fi-FI" dirty="0"/>
              <a:t>, Using </a:t>
            </a:r>
            <a:r>
              <a:rPr lang="fi-FI" dirty="0" err="1"/>
              <a:t>EESchema</a:t>
            </a:r>
            <a:endParaRPr lang="fi-FI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35127C-28C5-4DAA-987A-436F91A042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i-FI" dirty="0" err="1"/>
              <a:t>Wires</a:t>
            </a:r>
            <a:r>
              <a:rPr lang="fi-FI" dirty="0"/>
              <a:t> </a:t>
            </a:r>
            <a:r>
              <a:rPr lang="fi-FI" dirty="0" err="1"/>
              <a:t>indicate</a:t>
            </a:r>
            <a:r>
              <a:rPr lang="fi-FI" dirty="0"/>
              <a:t> </a:t>
            </a:r>
            <a:r>
              <a:rPr lang="fi-FI" dirty="0" err="1"/>
              <a:t>which</a:t>
            </a:r>
            <a:r>
              <a:rPr lang="fi-FI" dirty="0"/>
              <a:t> </a:t>
            </a:r>
            <a:r>
              <a:rPr lang="fi-FI" dirty="0" err="1"/>
              <a:t>pins</a:t>
            </a:r>
            <a:r>
              <a:rPr lang="fi-FI" dirty="0"/>
              <a:t> </a:t>
            </a:r>
            <a:r>
              <a:rPr lang="fi-FI" dirty="0" err="1"/>
              <a:t>are</a:t>
            </a:r>
            <a:r>
              <a:rPr lang="fi-FI" dirty="0"/>
              <a:t> </a:t>
            </a:r>
            <a:r>
              <a:rPr lang="fi-FI" dirty="0" err="1"/>
              <a:t>connected</a:t>
            </a:r>
            <a:endParaRPr lang="fi-FI" dirty="0"/>
          </a:p>
          <a:p>
            <a:r>
              <a:rPr lang="fi-FI" dirty="0" err="1"/>
              <a:t>Local</a:t>
            </a:r>
            <a:r>
              <a:rPr lang="fi-FI" dirty="0"/>
              <a:t> </a:t>
            </a:r>
            <a:r>
              <a:rPr lang="fi-FI" dirty="0" err="1"/>
              <a:t>labels</a:t>
            </a:r>
            <a:r>
              <a:rPr lang="fi-FI" dirty="0"/>
              <a:t> </a:t>
            </a:r>
            <a:r>
              <a:rPr lang="fi-FI" dirty="0" err="1"/>
              <a:t>can</a:t>
            </a:r>
            <a:r>
              <a:rPr lang="fi-FI" dirty="0"/>
              <a:t> </a:t>
            </a:r>
            <a:r>
              <a:rPr lang="fi-FI" dirty="0" err="1"/>
              <a:t>be</a:t>
            </a:r>
            <a:r>
              <a:rPr lang="fi-FI" dirty="0"/>
              <a:t> </a:t>
            </a:r>
            <a:r>
              <a:rPr lang="fi-FI" dirty="0" err="1"/>
              <a:t>used</a:t>
            </a:r>
            <a:r>
              <a:rPr lang="fi-FI" dirty="0"/>
              <a:t> </a:t>
            </a:r>
            <a:r>
              <a:rPr lang="fi-FI" dirty="0" err="1"/>
              <a:t>instead</a:t>
            </a:r>
            <a:r>
              <a:rPr lang="fi-FI" dirty="0"/>
              <a:t> of </a:t>
            </a:r>
            <a:r>
              <a:rPr lang="fi-FI" dirty="0" err="1"/>
              <a:t>wires</a:t>
            </a:r>
            <a:r>
              <a:rPr lang="fi-FI" dirty="0"/>
              <a:t>, as </a:t>
            </a:r>
            <a:r>
              <a:rPr lang="fi-FI" dirty="0" err="1"/>
              <a:t>below</a:t>
            </a:r>
            <a:endParaRPr lang="fi-FI" dirty="0"/>
          </a:p>
          <a:p>
            <a:pPr lvl="1"/>
            <a:r>
              <a:rPr lang="fi-FI" dirty="0"/>
              <a:t>Makes rewiring easier</a:t>
            </a:r>
          </a:p>
          <a:p>
            <a:endParaRPr lang="fi-FI" dirty="0"/>
          </a:p>
          <a:p>
            <a:endParaRPr lang="fi-FI" dirty="0"/>
          </a:p>
          <a:p>
            <a:pPr marL="0" indent="0">
              <a:buNone/>
            </a:pPr>
            <a:endParaRPr lang="fi-FI" dirty="0"/>
          </a:p>
          <a:p>
            <a:endParaRPr lang="fi-FI" dirty="0"/>
          </a:p>
          <a:p>
            <a:r>
              <a:rPr lang="fi-FI" dirty="0"/>
              <a:t>If a </a:t>
            </a:r>
            <a:r>
              <a:rPr lang="fi-FI" dirty="0" err="1"/>
              <a:t>pin</a:t>
            </a:r>
            <a:r>
              <a:rPr lang="fi-FI" dirty="0"/>
              <a:t> is </a:t>
            </a:r>
            <a:r>
              <a:rPr lang="fi-FI" dirty="0" err="1"/>
              <a:t>not</a:t>
            </a:r>
            <a:r>
              <a:rPr lang="fi-FI" dirty="0"/>
              <a:t> </a:t>
            </a:r>
            <a:r>
              <a:rPr lang="fi-FI" dirty="0" err="1"/>
              <a:t>connected</a:t>
            </a:r>
            <a:r>
              <a:rPr lang="fi-FI" dirty="0"/>
              <a:t> to </a:t>
            </a:r>
            <a:r>
              <a:rPr lang="fi-FI" dirty="0" err="1"/>
              <a:t>anything</a:t>
            </a:r>
            <a:r>
              <a:rPr lang="fi-FI" dirty="0"/>
              <a:t>,</a:t>
            </a:r>
          </a:p>
          <a:p>
            <a:pPr marL="0" indent="0">
              <a:buNone/>
            </a:pPr>
            <a:r>
              <a:rPr lang="fi-FI" dirty="0"/>
              <a:t>place a ’not connected’ marker on it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FE25335-B380-4FC2-B626-1097C3CB32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9284" y="2863850"/>
            <a:ext cx="2800350" cy="36290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8829A83-216E-4DF7-AA47-50EAC5EB0B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799" y="3226939"/>
            <a:ext cx="3764692" cy="1629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8431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2DAFE9-F2EC-4D9E-A225-9F8318BA5F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4. </a:t>
            </a:r>
            <a:r>
              <a:rPr lang="fi-FI" dirty="0" err="1"/>
              <a:t>Add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components</a:t>
            </a:r>
            <a:r>
              <a:rPr lang="fi-FI" dirty="0"/>
              <a:t>, </a:t>
            </a:r>
            <a:r>
              <a:rPr lang="fi-FI" dirty="0" err="1"/>
              <a:t>reading</a:t>
            </a:r>
            <a:r>
              <a:rPr lang="fi-FI" dirty="0"/>
              <a:t> </a:t>
            </a:r>
            <a:r>
              <a:rPr lang="fi-FI" dirty="0" err="1"/>
              <a:t>datasheets</a:t>
            </a:r>
            <a:endParaRPr lang="fi-FI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741B6C-EC3A-45B5-AF00-B74A8A6CC7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i-FI" dirty="0" err="1"/>
              <a:t>Let’s</a:t>
            </a:r>
            <a:r>
              <a:rPr lang="fi-FI" dirty="0"/>
              <a:t> look at </a:t>
            </a:r>
            <a:r>
              <a:rPr lang="fi-FI" dirty="0" err="1"/>
              <a:t>the</a:t>
            </a:r>
            <a:r>
              <a:rPr lang="fi-FI" dirty="0"/>
              <a:t> Arduino UNO </a:t>
            </a:r>
            <a:r>
              <a:rPr lang="fi-FI" dirty="0" err="1"/>
              <a:t>schematic</a:t>
            </a:r>
            <a:r>
              <a:rPr lang="fi-FI" dirty="0"/>
              <a:t> to </a:t>
            </a:r>
            <a:r>
              <a:rPr lang="fi-FI" dirty="0" err="1"/>
              <a:t>see</a:t>
            </a:r>
            <a:r>
              <a:rPr lang="fi-FI" dirty="0"/>
              <a:t> </a:t>
            </a:r>
            <a:r>
              <a:rPr lang="fi-FI" dirty="0" err="1"/>
              <a:t>what</a:t>
            </a:r>
            <a:r>
              <a:rPr lang="fi-FI" dirty="0"/>
              <a:t> </a:t>
            </a:r>
            <a:r>
              <a:rPr lang="fi-FI" dirty="0" err="1"/>
              <a:t>we</a:t>
            </a:r>
            <a:r>
              <a:rPr lang="fi-FI" dirty="0"/>
              <a:t> </a:t>
            </a:r>
            <a:r>
              <a:rPr lang="fi-FI" dirty="0" err="1"/>
              <a:t>need</a:t>
            </a:r>
            <a:r>
              <a:rPr lang="fi-FI" dirty="0"/>
              <a:t> at </a:t>
            </a:r>
            <a:r>
              <a:rPr lang="fi-FI" dirty="0" err="1"/>
              <a:t>least</a:t>
            </a:r>
            <a:endParaRPr lang="fi-FI" dirty="0"/>
          </a:p>
          <a:p>
            <a:r>
              <a:rPr lang="fi-FI" dirty="0"/>
              <a:t>1: ICSP-</a:t>
            </a:r>
            <a:r>
              <a:rPr lang="fi-FI" dirty="0" err="1"/>
              <a:t>header</a:t>
            </a:r>
            <a:endParaRPr lang="fi-FI" dirty="0"/>
          </a:p>
          <a:p>
            <a:r>
              <a:rPr lang="fi-FI" dirty="0"/>
              <a:t>2: A resistor between RESET &amp; 5V</a:t>
            </a:r>
          </a:p>
          <a:p>
            <a:r>
              <a:rPr lang="fi-FI" dirty="0"/>
              <a:t>3: A 16MHz </a:t>
            </a:r>
            <a:r>
              <a:rPr lang="fi-FI" dirty="0" err="1"/>
              <a:t>crystal</a:t>
            </a:r>
            <a:r>
              <a:rPr lang="fi-FI" dirty="0"/>
              <a:t>, 2 22pF </a:t>
            </a:r>
          </a:p>
          <a:p>
            <a:pPr marL="0" indent="0">
              <a:buNone/>
            </a:pPr>
            <a:r>
              <a:rPr lang="fi-FI" dirty="0" err="1"/>
              <a:t>capacitators</a:t>
            </a:r>
            <a:r>
              <a:rPr lang="fi-FI" dirty="0"/>
              <a:t> and a 1M </a:t>
            </a:r>
            <a:r>
              <a:rPr lang="fi-FI" dirty="0" err="1"/>
              <a:t>resistor</a:t>
            </a:r>
            <a:endParaRPr lang="fi-FI" dirty="0"/>
          </a:p>
          <a:p>
            <a:r>
              <a:rPr lang="fi-FI" dirty="0"/>
              <a:t>4: A 100nF </a:t>
            </a:r>
            <a:r>
              <a:rPr lang="fi-FI" dirty="0" err="1"/>
              <a:t>capacitator</a:t>
            </a:r>
            <a:endParaRPr lang="fi-FI" dirty="0"/>
          </a:p>
          <a:p>
            <a:endParaRPr lang="fi-FI" dirty="0"/>
          </a:p>
          <a:p>
            <a:pPr marL="0" indent="0">
              <a:buNone/>
            </a:pPr>
            <a:endParaRPr lang="fi-FI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1C575EC-3CB5-4B38-98DC-AA57B351B4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5548" y="2212340"/>
            <a:ext cx="4958252" cy="4099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7942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02B45E-AE94-4DFC-84B7-524585EA21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4073"/>
            <a:ext cx="10515600" cy="1325563"/>
          </a:xfrm>
        </p:spPr>
        <p:txBody>
          <a:bodyPr/>
          <a:lstStyle/>
          <a:p>
            <a:r>
              <a:rPr lang="fi-FI" dirty="0"/>
              <a:t>4. </a:t>
            </a:r>
            <a:r>
              <a:rPr lang="fi-FI" dirty="0" err="1"/>
              <a:t>Add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components</a:t>
            </a:r>
            <a:r>
              <a:rPr lang="fi-FI" dirty="0"/>
              <a:t>, </a:t>
            </a:r>
            <a:r>
              <a:rPr lang="fi-FI" dirty="0" err="1"/>
              <a:t>reading</a:t>
            </a:r>
            <a:r>
              <a:rPr lang="fi-FI" dirty="0"/>
              <a:t> </a:t>
            </a:r>
            <a:r>
              <a:rPr lang="fi-FI" dirty="0" err="1"/>
              <a:t>datasheets</a:t>
            </a:r>
            <a:endParaRPr lang="fi-FI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9D8C15-2581-43AE-A70D-02C7FBB445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91312"/>
            <a:ext cx="10515600" cy="4987066"/>
          </a:xfrm>
        </p:spPr>
        <p:txBody>
          <a:bodyPr>
            <a:normAutofit fontScale="92500" lnSpcReduction="20000"/>
          </a:bodyPr>
          <a:lstStyle/>
          <a:p>
            <a:r>
              <a:rPr lang="fi-FI" sz="2600" dirty="0"/>
              <a:t>Press A to </a:t>
            </a:r>
            <a:r>
              <a:rPr lang="fi-FI" sz="2600" dirty="0" err="1"/>
              <a:t>add</a:t>
            </a:r>
            <a:r>
              <a:rPr lang="fi-FI" sz="2600" dirty="0"/>
              <a:t> a </a:t>
            </a:r>
            <a:r>
              <a:rPr lang="fi-FI" sz="2600" dirty="0" err="1"/>
              <a:t>component</a:t>
            </a:r>
            <a:r>
              <a:rPr lang="fi-FI" sz="2600" dirty="0"/>
              <a:t>, </a:t>
            </a:r>
            <a:r>
              <a:rPr lang="fi-FI" sz="2600" dirty="0" err="1"/>
              <a:t>use</a:t>
            </a:r>
            <a:r>
              <a:rPr lang="fi-FI" sz="2600" dirty="0"/>
              <a:t> </a:t>
            </a:r>
            <a:r>
              <a:rPr lang="fi-FI" sz="2600" dirty="0" err="1"/>
              <a:t>the</a:t>
            </a:r>
            <a:r>
              <a:rPr lang="fi-FI" sz="2600" dirty="0"/>
              <a:t> </a:t>
            </a:r>
            <a:r>
              <a:rPr lang="fi-FI" sz="2600" dirty="0" err="1"/>
              <a:t>search</a:t>
            </a:r>
            <a:r>
              <a:rPr lang="fi-FI" sz="2600" dirty="0"/>
              <a:t> </a:t>
            </a:r>
            <a:r>
              <a:rPr lang="fi-FI" sz="2600" dirty="0" err="1"/>
              <a:t>bar</a:t>
            </a:r>
            <a:r>
              <a:rPr lang="fi-FI" sz="2600" dirty="0"/>
              <a:t> to </a:t>
            </a:r>
            <a:r>
              <a:rPr lang="fi-FI" sz="2600" dirty="0" err="1"/>
              <a:t>find</a:t>
            </a:r>
            <a:r>
              <a:rPr lang="fi-FI" sz="2600" dirty="0"/>
              <a:t> </a:t>
            </a:r>
            <a:r>
              <a:rPr lang="fi-FI" sz="2600" dirty="0" err="1"/>
              <a:t>right</a:t>
            </a:r>
            <a:r>
              <a:rPr lang="fi-FI" sz="2600" dirty="0"/>
              <a:t> </a:t>
            </a:r>
            <a:r>
              <a:rPr lang="fi-FI" sz="2600" dirty="0" err="1"/>
              <a:t>ones</a:t>
            </a:r>
            <a:endParaRPr lang="fi-FI" sz="2600" dirty="0"/>
          </a:p>
          <a:p>
            <a:r>
              <a:rPr lang="fi-FI" sz="2600" dirty="0"/>
              <a:t>R: </a:t>
            </a:r>
            <a:r>
              <a:rPr lang="fi-FI" sz="2600" dirty="0" err="1"/>
              <a:t>resistor</a:t>
            </a:r>
            <a:endParaRPr lang="fi-FI" sz="2600" dirty="0"/>
          </a:p>
          <a:p>
            <a:r>
              <a:rPr lang="fi-FI" sz="2600" dirty="0"/>
              <a:t>C: </a:t>
            </a:r>
            <a:r>
              <a:rPr lang="fi-FI" sz="2600" dirty="0" err="1"/>
              <a:t>capacitator</a:t>
            </a:r>
            <a:endParaRPr lang="fi-FI" sz="2600" dirty="0"/>
          </a:p>
          <a:p>
            <a:r>
              <a:rPr lang="fi-FI" sz="2600" dirty="0"/>
              <a:t>Crystal: </a:t>
            </a:r>
            <a:r>
              <a:rPr lang="fi-FI" sz="2600" dirty="0" err="1"/>
              <a:t>crystal</a:t>
            </a:r>
            <a:endParaRPr lang="fi-FI" sz="2600" dirty="0"/>
          </a:p>
          <a:p>
            <a:r>
              <a:rPr lang="fi-FI" sz="2600" dirty="0"/>
              <a:t>GND: </a:t>
            </a:r>
            <a:r>
              <a:rPr lang="fi-FI" sz="2600" dirty="0" err="1"/>
              <a:t>ground</a:t>
            </a:r>
            <a:endParaRPr lang="fi-FI" sz="2600" dirty="0"/>
          </a:p>
          <a:p>
            <a:r>
              <a:rPr lang="fi-FI" sz="2600" dirty="0"/>
              <a:t>5V: +5V</a:t>
            </a:r>
          </a:p>
          <a:p>
            <a:r>
              <a:rPr lang="fi-FI" sz="2600" dirty="0"/>
              <a:t>To </a:t>
            </a:r>
            <a:r>
              <a:rPr lang="fi-FI" sz="2600" dirty="0" err="1"/>
              <a:t>move</a:t>
            </a:r>
            <a:r>
              <a:rPr lang="fi-FI" sz="2600" dirty="0"/>
              <a:t> a </a:t>
            </a:r>
            <a:r>
              <a:rPr lang="fi-FI" sz="2600" dirty="0" err="1"/>
              <a:t>component</a:t>
            </a:r>
            <a:r>
              <a:rPr lang="fi-FI" sz="2600" dirty="0"/>
              <a:t> </a:t>
            </a:r>
            <a:r>
              <a:rPr lang="fi-FI" sz="2600" dirty="0" err="1"/>
              <a:t>after</a:t>
            </a:r>
            <a:r>
              <a:rPr lang="fi-FI" sz="2600" dirty="0"/>
              <a:t> </a:t>
            </a:r>
            <a:r>
              <a:rPr lang="fi-FI" sz="2600" dirty="0" err="1"/>
              <a:t>placing</a:t>
            </a:r>
            <a:r>
              <a:rPr lang="fi-FI" sz="2600" dirty="0"/>
              <a:t>,</a:t>
            </a:r>
          </a:p>
          <a:p>
            <a:pPr marL="0" indent="0">
              <a:buNone/>
            </a:pPr>
            <a:r>
              <a:rPr lang="fi-FI" sz="2600" dirty="0" err="1"/>
              <a:t>hower</a:t>
            </a:r>
            <a:r>
              <a:rPr lang="fi-FI" sz="2600" dirty="0"/>
              <a:t> </a:t>
            </a:r>
            <a:r>
              <a:rPr lang="fi-FI" sz="2600" dirty="0" err="1"/>
              <a:t>mouser</a:t>
            </a:r>
            <a:r>
              <a:rPr lang="fi-FI" sz="2600" dirty="0"/>
              <a:t> </a:t>
            </a:r>
            <a:r>
              <a:rPr lang="fi-FI" sz="2600" dirty="0" err="1"/>
              <a:t>over</a:t>
            </a:r>
            <a:r>
              <a:rPr lang="fi-FI" sz="2600" dirty="0"/>
              <a:t> it and </a:t>
            </a:r>
            <a:r>
              <a:rPr lang="fi-FI" sz="2600" dirty="0" err="1"/>
              <a:t>press</a:t>
            </a:r>
            <a:r>
              <a:rPr lang="fi-FI" sz="2600" dirty="0"/>
              <a:t> M</a:t>
            </a:r>
          </a:p>
          <a:p>
            <a:r>
              <a:rPr lang="fi-FI" sz="2600" dirty="0"/>
              <a:t>To </a:t>
            </a:r>
            <a:r>
              <a:rPr lang="fi-FI" sz="2600" dirty="0" err="1"/>
              <a:t>edit</a:t>
            </a:r>
            <a:r>
              <a:rPr lang="fi-FI" sz="2600" dirty="0"/>
              <a:t> </a:t>
            </a:r>
            <a:r>
              <a:rPr lang="fi-FI" sz="2600" dirty="0" err="1"/>
              <a:t>values</a:t>
            </a:r>
            <a:r>
              <a:rPr lang="fi-FI" sz="2600" dirty="0"/>
              <a:t>, </a:t>
            </a:r>
            <a:r>
              <a:rPr lang="fi-FI" sz="2600" dirty="0" err="1"/>
              <a:t>hower</a:t>
            </a:r>
            <a:r>
              <a:rPr lang="fi-FI" sz="2600" dirty="0"/>
              <a:t> and </a:t>
            </a:r>
            <a:r>
              <a:rPr lang="fi-FI" sz="2600" dirty="0" err="1"/>
              <a:t>press</a:t>
            </a:r>
            <a:r>
              <a:rPr lang="fi-FI" sz="2600" dirty="0"/>
              <a:t> E</a:t>
            </a:r>
          </a:p>
          <a:p>
            <a:r>
              <a:rPr lang="fi-FI" sz="2600" dirty="0" err="1"/>
              <a:t>Add</a:t>
            </a:r>
            <a:r>
              <a:rPr lang="fi-FI" sz="2600" dirty="0"/>
              <a:t> </a:t>
            </a:r>
            <a:r>
              <a:rPr lang="fi-FI" sz="2600" dirty="0" err="1"/>
              <a:t>components</a:t>
            </a:r>
            <a:r>
              <a:rPr lang="fi-FI" sz="2600" dirty="0"/>
              <a:t>, </a:t>
            </a:r>
            <a:r>
              <a:rPr lang="fi-FI" sz="2600" dirty="0" err="1"/>
              <a:t>wires</a:t>
            </a:r>
            <a:r>
              <a:rPr lang="fi-FI" sz="2600" dirty="0"/>
              <a:t>, </a:t>
            </a:r>
            <a:r>
              <a:rPr lang="fi-FI" sz="2600" dirty="0" err="1"/>
              <a:t>labels</a:t>
            </a:r>
            <a:r>
              <a:rPr lang="fi-FI" sz="2600" dirty="0"/>
              <a:t>… </a:t>
            </a:r>
          </a:p>
          <a:p>
            <a:pPr marL="0" indent="0">
              <a:buNone/>
            </a:pPr>
            <a:r>
              <a:rPr lang="fi-FI" sz="2600" dirty="0"/>
              <a:t>			</a:t>
            </a:r>
            <a:r>
              <a:rPr lang="fi-FI" sz="2600" dirty="0" err="1"/>
              <a:t>like</a:t>
            </a:r>
            <a:r>
              <a:rPr lang="fi-FI" sz="2600" dirty="0"/>
              <a:t> </a:t>
            </a:r>
            <a:r>
              <a:rPr lang="fi-FI" sz="2600" dirty="0" err="1"/>
              <a:t>this</a:t>
            </a:r>
            <a:r>
              <a:rPr lang="fi-FI" sz="2600" dirty="0"/>
              <a:t>-&gt;</a:t>
            </a:r>
          </a:p>
          <a:p>
            <a:r>
              <a:rPr lang="fi-FI" sz="2600" dirty="0" err="1"/>
              <a:t>Remember</a:t>
            </a:r>
            <a:r>
              <a:rPr lang="fi-FI" sz="2600" dirty="0"/>
              <a:t> to </a:t>
            </a:r>
            <a:r>
              <a:rPr lang="fi-FI" sz="2600" dirty="0" err="1"/>
              <a:t>annotate</a:t>
            </a:r>
            <a:r>
              <a:rPr lang="fi-FI" sz="2600" dirty="0"/>
              <a:t> (</a:t>
            </a:r>
            <a:r>
              <a:rPr lang="fi-FI" sz="2600" dirty="0" err="1"/>
              <a:t>name</a:t>
            </a:r>
            <a:r>
              <a:rPr lang="fi-FI" sz="2600" dirty="0"/>
              <a:t>) </a:t>
            </a:r>
            <a:r>
              <a:rPr lang="fi-FI" sz="2600" dirty="0" err="1"/>
              <a:t>the</a:t>
            </a:r>
            <a:endParaRPr lang="fi-FI" sz="2600" dirty="0"/>
          </a:p>
          <a:p>
            <a:pPr marL="0" indent="0">
              <a:buNone/>
            </a:pPr>
            <a:r>
              <a:rPr lang="fi-FI" sz="2600" dirty="0" err="1"/>
              <a:t>components</a:t>
            </a:r>
            <a:r>
              <a:rPr lang="fi-FI" sz="2600" dirty="0"/>
              <a:t> and </a:t>
            </a:r>
            <a:r>
              <a:rPr lang="fi-FI" sz="2600" dirty="0" err="1"/>
              <a:t>add</a:t>
            </a:r>
            <a:r>
              <a:rPr lang="fi-FI" sz="2600" dirty="0"/>
              <a:t> </a:t>
            </a:r>
            <a:r>
              <a:rPr lang="fi-FI" sz="2600" dirty="0" err="1"/>
              <a:t>values</a:t>
            </a:r>
            <a:endParaRPr lang="fi-FI" sz="2600" dirty="0"/>
          </a:p>
          <a:p>
            <a:pPr marL="0" indent="0">
              <a:buNone/>
            </a:pPr>
            <a:endParaRPr lang="fi-FI" dirty="0"/>
          </a:p>
          <a:p>
            <a:endParaRPr lang="fi-FI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9449603-AEE4-499D-B7F4-95F163FB7A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4422" y="1815648"/>
            <a:ext cx="7397578" cy="5042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1795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B6792-3DE3-47C4-8488-0D2068F5E4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4. </a:t>
            </a:r>
            <a:r>
              <a:rPr lang="fi-FI" dirty="0" err="1"/>
              <a:t>Add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components</a:t>
            </a:r>
            <a:r>
              <a:rPr lang="fi-FI" dirty="0"/>
              <a:t>, </a:t>
            </a:r>
            <a:r>
              <a:rPr lang="fi-FI" dirty="0" err="1"/>
              <a:t>reading</a:t>
            </a:r>
            <a:r>
              <a:rPr lang="fi-FI" dirty="0"/>
              <a:t> </a:t>
            </a:r>
            <a:r>
              <a:rPr lang="fi-FI" dirty="0" err="1"/>
              <a:t>datasheets</a:t>
            </a:r>
            <a:endParaRPr lang="fi-FI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1160F0-FEA1-4A28-9132-758CA63AA8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0818"/>
            <a:ext cx="10515600" cy="5387182"/>
          </a:xfrm>
        </p:spPr>
        <p:txBody>
          <a:bodyPr>
            <a:normAutofit lnSpcReduction="10000"/>
          </a:bodyPr>
          <a:lstStyle/>
          <a:p>
            <a:r>
              <a:rPr lang="fi-FI" dirty="0" err="1"/>
              <a:t>Now</a:t>
            </a:r>
            <a:r>
              <a:rPr lang="fi-FI" dirty="0"/>
              <a:t>, </a:t>
            </a:r>
            <a:r>
              <a:rPr lang="fi-FI" dirty="0" err="1"/>
              <a:t>let’s</a:t>
            </a:r>
            <a:r>
              <a:rPr lang="fi-FI" dirty="0"/>
              <a:t> </a:t>
            </a:r>
            <a:r>
              <a:rPr lang="fi-FI" dirty="0" err="1"/>
              <a:t>add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ICSP-</a:t>
            </a:r>
            <a:r>
              <a:rPr lang="fi-FI" dirty="0" err="1"/>
              <a:t>header</a:t>
            </a:r>
            <a:endParaRPr lang="fi-FI" dirty="0"/>
          </a:p>
          <a:p>
            <a:r>
              <a:rPr lang="fi-FI" dirty="0"/>
              <a:t>Press A and </a:t>
            </a:r>
            <a:r>
              <a:rPr lang="fi-FI" dirty="0" err="1"/>
              <a:t>search</a:t>
            </a:r>
            <a:r>
              <a:rPr lang="fi-FI" dirty="0"/>
              <a:t> for ’conn_02x03’</a:t>
            </a:r>
          </a:p>
          <a:p>
            <a:r>
              <a:rPr lang="fi-FI" dirty="0" err="1"/>
              <a:t>Add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connector</a:t>
            </a:r>
            <a:r>
              <a:rPr lang="fi-FI" dirty="0"/>
              <a:t>, and </a:t>
            </a:r>
            <a:r>
              <a:rPr lang="fi-FI" dirty="0" err="1"/>
              <a:t>then</a:t>
            </a:r>
            <a:r>
              <a:rPr lang="fi-FI" dirty="0"/>
              <a:t> </a:t>
            </a:r>
            <a:r>
              <a:rPr lang="fi-FI" dirty="0" err="1"/>
              <a:t>place</a:t>
            </a:r>
            <a:r>
              <a:rPr lang="fi-FI" dirty="0"/>
              <a:t> </a:t>
            </a:r>
            <a:r>
              <a:rPr lang="fi-FI" dirty="0" err="1"/>
              <a:t>wires</a:t>
            </a:r>
            <a:r>
              <a:rPr lang="fi-FI" dirty="0"/>
              <a:t> and </a:t>
            </a:r>
            <a:r>
              <a:rPr lang="fi-FI" dirty="0" err="1"/>
              <a:t>labels</a:t>
            </a:r>
            <a:r>
              <a:rPr lang="fi-FI" dirty="0"/>
              <a:t> </a:t>
            </a:r>
            <a:r>
              <a:rPr lang="fi-FI" dirty="0" err="1"/>
              <a:t>like</a:t>
            </a:r>
            <a:r>
              <a:rPr lang="fi-FI" dirty="0"/>
              <a:t> </a:t>
            </a:r>
            <a:r>
              <a:rPr lang="fi-FI" dirty="0" err="1"/>
              <a:t>this</a:t>
            </a:r>
            <a:r>
              <a:rPr lang="fi-FI" dirty="0"/>
              <a:t>:</a:t>
            </a:r>
          </a:p>
          <a:p>
            <a:endParaRPr lang="fi-FI" dirty="0"/>
          </a:p>
          <a:p>
            <a:endParaRPr lang="fi-FI" dirty="0"/>
          </a:p>
          <a:p>
            <a:endParaRPr lang="fi-FI" dirty="0"/>
          </a:p>
          <a:p>
            <a:endParaRPr lang="fi-FI" dirty="0"/>
          </a:p>
          <a:p>
            <a:endParaRPr lang="fi-FI" dirty="0"/>
          </a:p>
          <a:p>
            <a:endParaRPr lang="fi-FI" dirty="0"/>
          </a:p>
          <a:p>
            <a:endParaRPr lang="fi-FI" dirty="0"/>
          </a:p>
          <a:p>
            <a:r>
              <a:rPr lang="fi-FI" dirty="0" err="1"/>
              <a:t>Remember</a:t>
            </a:r>
            <a:r>
              <a:rPr lang="fi-FI" dirty="0"/>
              <a:t> to </a:t>
            </a:r>
            <a:r>
              <a:rPr lang="fi-FI" dirty="0" err="1"/>
              <a:t>annotate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connector</a:t>
            </a:r>
            <a:endParaRPr lang="fi-FI" dirty="0"/>
          </a:p>
          <a:p>
            <a:endParaRPr lang="fi-FI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440080-E23D-4E12-B66D-E04C423481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1042" y="2946271"/>
            <a:ext cx="8605064" cy="3211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7535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4298E4-1225-483A-8A41-0ACF7C1AF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4. </a:t>
            </a:r>
            <a:r>
              <a:rPr lang="fi-FI" dirty="0" err="1"/>
              <a:t>Add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components</a:t>
            </a:r>
            <a:r>
              <a:rPr lang="fi-FI" dirty="0"/>
              <a:t>, </a:t>
            </a:r>
            <a:r>
              <a:rPr lang="fi-FI" dirty="0" err="1"/>
              <a:t>reading</a:t>
            </a:r>
            <a:r>
              <a:rPr lang="fi-FI" dirty="0"/>
              <a:t> </a:t>
            </a:r>
            <a:r>
              <a:rPr lang="fi-FI" dirty="0" err="1"/>
              <a:t>datasheets</a:t>
            </a:r>
            <a:endParaRPr lang="fi-FI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CBCF14-E9CA-494A-9E1B-61CCAD5653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4625"/>
            <a:ext cx="10515600" cy="4351338"/>
          </a:xfrm>
        </p:spPr>
        <p:txBody>
          <a:bodyPr/>
          <a:lstStyle/>
          <a:p>
            <a:r>
              <a:rPr lang="fi-FI" dirty="0" err="1"/>
              <a:t>We</a:t>
            </a:r>
            <a:r>
              <a:rPr lang="fi-FI" dirty="0"/>
              <a:t> </a:t>
            </a:r>
            <a:r>
              <a:rPr lang="fi-FI" dirty="0" err="1"/>
              <a:t>should</a:t>
            </a:r>
            <a:r>
              <a:rPr lang="fi-FI" dirty="0"/>
              <a:t> </a:t>
            </a:r>
            <a:r>
              <a:rPr lang="fi-FI" dirty="0" err="1"/>
              <a:t>now</a:t>
            </a:r>
            <a:r>
              <a:rPr lang="fi-FI" dirty="0"/>
              <a:t> </a:t>
            </a:r>
            <a:r>
              <a:rPr lang="fi-FI" dirty="0" err="1"/>
              <a:t>have</a:t>
            </a:r>
            <a:r>
              <a:rPr lang="fi-FI" dirty="0"/>
              <a:t> </a:t>
            </a:r>
            <a:r>
              <a:rPr lang="fi-FI" dirty="0" err="1"/>
              <a:t>something</a:t>
            </a:r>
            <a:r>
              <a:rPr lang="fi-FI" dirty="0"/>
              <a:t> </a:t>
            </a:r>
            <a:r>
              <a:rPr lang="fi-FI" dirty="0" err="1"/>
              <a:t>that</a:t>
            </a:r>
            <a:r>
              <a:rPr lang="fi-FI" dirty="0"/>
              <a:t> </a:t>
            </a:r>
            <a:r>
              <a:rPr lang="fi-FI" dirty="0" err="1"/>
              <a:t>resembles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UNO </a:t>
            </a:r>
            <a:r>
              <a:rPr lang="fi-FI" dirty="0" err="1"/>
              <a:t>schematic</a:t>
            </a:r>
            <a:endParaRPr lang="fi-FI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87D548-51BD-4EB9-9652-2119AB694D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869" y="2051627"/>
            <a:ext cx="4958252" cy="40995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629FEB3-CC89-4983-BD8F-BBCF3AEF43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3121" y="1950074"/>
            <a:ext cx="7068879" cy="4907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5050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50BB5-BE72-4E5A-A356-F29F40CD2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4. </a:t>
            </a:r>
            <a:r>
              <a:rPr lang="fi-FI" dirty="0" err="1"/>
              <a:t>Add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components</a:t>
            </a:r>
            <a:r>
              <a:rPr lang="fi-FI" dirty="0"/>
              <a:t>, </a:t>
            </a:r>
            <a:r>
              <a:rPr lang="fi-FI" dirty="0" err="1"/>
              <a:t>creating</a:t>
            </a:r>
            <a:r>
              <a:rPr lang="fi-FI" dirty="0"/>
              <a:t> </a:t>
            </a:r>
            <a:r>
              <a:rPr lang="fi-FI" dirty="0" err="1"/>
              <a:t>components</a:t>
            </a:r>
            <a:endParaRPr lang="fi-FI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643AF1-EB3B-4654-B86D-0E111EEA50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i-FI" dirty="0" err="1"/>
              <a:t>Often</a:t>
            </a:r>
            <a:r>
              <a:rPr lang="fi-FI" dirty="0"/>
              <a:t>, </a:t>
            </a:r>
            <a:r>
              <a:rPr lang="fi-FI" dirty="0" err="1"/>
              <a:t>KiCAD</a:t>
            </a:r>
            <a:r>
              <a:rPr lang="fi-FI" dirty="0"/>
              <a:t> </a:t>
            </a:r>
            <a:r>
              <a:rPr lang="fi-FI" dirty="0" err="1"/>
              <a:t>does</a:t>
            </a:r>
            <a:r>
              <a:rPr lang="fi-FI" dirty="0"/>
              <a:t> </a:t>
            </a:r>
            <a:r>
              <a:rPr lang="fi-FI" dirty="0" err="1"/>
              <a:t>not</a:t>
            </a:r>
            <a:r>
              <a:rPr lang="fi-FI" dirty="0"/>
              <a:t> </a:t>
            </a:r>
            <a:r>
              <a:rPr lang="fi-FI" dirty="0" err="1"/>
              <a:t>have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component</a:t>
            </a:r>
            <a:r>
              <a:rPr lang="fi-FI" dirty="0"/>
              <a:t> </a:t>
            </a:r>
            <a:r>
              <a:rPr lang="fi-FI" dirty="0" err="1"/>
              <a:t>we</a:t>
            </a:r>
            <a:r>
              <a:rPr lang="fi-FI" dirty="0"/>
              <a:t> </a:t>
            </a:r>
            <a:r>
              <a:rPr lang="fi-FI" dirty="0" err="1"/>
              <a:t>intend</a:t>
            </a:r>
            <a:r>
              <a:rPr lang="fi-FI" dirty="0"/>
              <a:t> to </a:t>
            </a:r>
            <a:r>
              <a:rPr lang="fi-FI" dirty="0" err="1"/>
              <a:t>use</a:t>
            </a:r>
            <a:r>
              <a:rPr lang="fi-FI" dirty="0"/>
              <a:t>, </a:t>
            </a:r>
            <a:r>
              <a:rPr lang="fi-FI" dirty="0" err="1"/>
              <a:t>so</a:t>
            </a:r>
            <a:r>
              <a:rPr lang="fi-FI" dirty="0"/>
              <a:t> </a:t>
            </a:r>
            <a:r>
              <a:rPr lang="fi-FI" dirty="0" err="1"/>
              <a:t>we</a:t>
            </a:r>
            <a:r>
              <a:rPr lang="fi-FI" dirty="0"/>
              <a:t> </a:t>
            </a:r>
            <a:r>
              <a:rPr lang="fi-FI" dirty="0" err="1"/>
              <a:t>need</a:t>
            </a:r>
            <a:r>
              <a:rPr lang="fi-FI" dirty="0"/>
              <a:t> to </a:t>
            </a:r>
            <a:r>
              <a:rPr lang="fi-FI" dirty="0" err="1"/>
              <a:t>create</a:t>
            </a:r>
            <a:r>
              <a:rPr lang="fi-FI" dirty="0"/>
              <a:t> </a:t>
            </a:r>
            <a:r>
              <a:rPr lang="fi-FI" dirty="0" err="1"/>
              <a:t>new</a:t>
            </a:r>
            <a:r>
              <a:rPr lang="fi-FI" dirty="0"/>
              <a:t> </a:t>
            </a:r>
            <a:r>
              <a:rPr lang="fi-FI" dirty="0" err="1"/>
              <a:t>ones</a:t>
            </a:r>
            <a:endParaRPr lang="fi-FI" dirty="0"/>
          </a:p>
          <a:p>
            <a:r>
              <a:rPr lang="fi-FI" dirty="0" err="1"/>
              <a:t>Lets</a:t>
            </a:r>
            <a:r>
              <a:rPr lang="fi-FI" dirty="0"/>
              <a:t> </a:t>
            </a:r>
            <a:r>
              <a:rPr lang="fi-FI" dirty="0" err="1"/>
              <a:t>create</a:t>
            </a:r>
            <a:r>
              <a:rPr lang="fi-FI" dirty="0"/>
              <a:t> a LED-</a:t>
            </a:r>
            <a:r>
              <a:rPr lang="fi-FI" dirty="0" err="1"/>
              <a:t>driver</a:t>
            </a:r>
            <a:endParaRPr lang="fi-FI" dirty="0"/>
          </a:p>
          <a:p>
            <a:r>
              <a:rPr lang="fi-FI" dirty="0"/>
              <a:t>1:</a:t>
            </a:r>
          </a:p>
          <a:p>
            <a:r>
              <a:rPr lang="fi-FI" dirty="0"/>
              <a:t>2:</a:t>
            </a:r>
          </a:p>
          <a:p>
            <a:endParaRPr lang="fi-FI" dirty="0"/>
          </a:p>
          <a:p>
            <a:r>
              <a:rPr lang="fi-FI" dirty="0"/>
              <a:t>3: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00B8E4-72C7-4DFD-BFB7-3726BFB95D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9230" y="3119437"/>
            <a:ext cx="9715500" cy="6191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BD4BF33-6FF9-4CC1-BE68-E3C92E7BAA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9230" y="3738562"/>
            <a:ext cx="4524375" cy="5810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D7DE13F-805F-41DD-B764-FC1548F560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7815" y="4608511"/>
            <a:ext cx="3524250" cy="84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300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DA047-9D9D-4DFC-8AC3-F49D4E090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4. </a:t>
            </a:r>
            <a:r>
              <a:rPr lang="fi-FI" dirty="0" err="1"/>
              <a:t>Add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components</a:t>
            </a:r>
            <a:r>
              <a:rPr lang="fi-FI" dirty="0"/>
              <a:t>, </a:t>
            </a:r>
            <a:r>
              <a:rPr lang="fi-FI" dirty="0" err="1"/>
              <a:t>creating</a:t>
            </a:r>
            <a:r>
              <a:rPr lang="fi-FI" dirty="0"/>
              <a:t> </a:t>
            </a:r>
            <a:r>
              <a:rPr lang="fi-FI" dirty="0" err="1"/>
              <a:t>components</a:t>
            </a:r>
            <a:endParaRPr lang="fi-FI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EFE36D-B4D4-43F9-8F63-A6521DD8AB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i-FI" dirty="0" err="1"/>
              <a:t>Move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texts</a:t>
            </a:r>
            <a:r>
              <a:rPr lang="fi-FI" dirty="0"/>
              <a:t> (M):                          </a:t>
            </a:r>
            <a:r>
              <a:rPr lang="fi-FI" dirty="0" err="1"/>
              <a:t>Then</a:t>
            </a:r>
            <a:r>
              <a:rPr lang="fi-FI" dirty="0"/>
              <a:t> </a:t>
            </a:r>
            <a:r>
              <a:rPr lang="fi-FI" dirty="0" err="1"/>
              <a:t>create</a:t>
            </a:r>
            <a:r>
              <a:rPr lang="fi-FI" dirty="0"/>
              <a:t> a </a:t>
            </a:r>
            <a:r>
              <a:rPr lang="fi-FI" dirty="0" err="1"/>
              <a:t>rectangle</a:t>
            </a:r>
            <a:r>
              <a:rPr lang="fi-FI" dirty="0"/>
              <a:t>:</a:t>
            </a:r>
          </a:p>
          <a:p>
            <a:endParaRPr lang="fi-FI" dirty="0"/>
          </a:p>
          <a:p>
            <a:endParaRPr lang="fi-FI" dirty="0"/>
          </a:p>
          <a:p>
            <a:endParaRPr lang="fi-FI" dirty="0"/>
          </a:p>
          <a:p>
            <a:pPr marL="0" indent="0">
              <a:buNone/>
            </a:pPr>
            <a:r>
              <a:rPr lang="fi-FI" dirty="0" err="1"/>
              <a:t>Draw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rectangle</a:t>
            </a:r>
            <a:r>
              <a:rPr lang="fi-FI" dirty="0"/>
              <a:t> </a:t>
            </a:r>
            <a:r>
              <a:rPr lang="fi-FI" dirty="0" err="1"/>
              <a:t>like</a:t>
            </a:r>
            <a:r>
              <a:rPr lang="fi-FI" dirty="0"/>
              <a:t> </a:t>
            </a:r>
            <a:r>
              <a:rPr lang="fi-FI" dirty="0" err="1"/>
              <a:t>this</a:t>
            </a:r>
            <a:r>
              <a:rPr lang="fi-FI" dirty="0"/>
              <a:t>:</a:t>
            </a:r>
          </a:p>
          <a:p>
            <a:pPr marL="0" indent="0">
              <a:buNone/>
            </a:pPr>
            <a:endParaRPr lang="fi-FI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B7598E-3677-40E4-B64F-2E06769297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6707" y="1323975"/>
            <a:ext cx="1800225" cy="18478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921D56F-D46B-4B81-BCD4-44DBD6F6E7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1700" y="1233487"/>
            <a:ext cx="1447800" cy="43910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E44B67B-D709-4396-94B8-DD15E27FFA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6819" y="3214143"/>
            <a:ext cx="3784280" cy="2410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0425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B4C26E-C871-4B50-9DE4-C7D6940B21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/>
              <a:t>Where</a:t>
            </a:r>
            <a:r>
              <a:rPr lang="fi-FI" dirty="0"/>
              <a:t> to </a:t>
            </a:r>
            <a:r>
              <a:rPr lang="fi-FI" dirty="0" err="1"/>
              <a:t>find</a:t>
            </a:r>
            <a:r>
              <a:rPr lang="fi-FI" dirty="0"/>
              <a:t> </a:t>
            </a:r>
            <a:r>
              <a:rPr lang="fi-FI" dirty="0" err="1"/>
              <a:t>these</a:t>
            </a:r>
            <a:r>
              <a:rPr lang="fi-FI" dirty="0"/>
              <a:t> </a:t>
            </a:r>
            <a:r>
              <a:rPr lang="fi-FI" dirty="0" err="1"/>
              <a:t>slides</a:t>
            </a:r>
            <a:r>
              <a:rPr lang="fi-FI" dirty="0"/>
              <a:t> and </a:t>
            </a:r>
            <a:r>
              <a:rPr lang="fi-FI" dirty="0" err="1"/>
              <a:t>other</a:t>
            </a:r>
            <a:r>
              <a:rPr lang="fi-FI" dirty="0"/>
              <a:t> </a:t>
            </a:r>
            <a:r>
              <a:rPr lang="fi-FI" dirty="0" err="1"/>
              <a:t>necessary</a:t>
            </a:r>
            <a:r>
              <a:rPr lang="fi-FI" dirty="0"/>
              <a:t> </a:t>
            </a:r>
            <a:r>
              <a:rPr lang="fi-FI" dirty="0" err="1"/>
              <a:t>files</a:t>
            </a:r>
            <a:endParaRPr lang="fi-FI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841DB2-C8C6-4DD5-BD54-48D3AA9F46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i-FI" dirty="0">
                <a:hlinkClick r:id="rId2"/>
              </a:rPr>
              <a:t>https://github.com/pvikberg/PCB_lecture</a:t>
            </a:r>
            <a:endParaRPr lang="fi-FI" dirty="0"/>
          </a:p>
          <a:p>
            <a:endParaRPr lang="fi-FI" dirty="0"/>
          </a:p>
          <a:p>
            <a:r>
              <a:rPr lang="fi-FI" dirty="0" err="1"/>
              <a:t>Download</a:t>
            </a:r>
            <a:r>
              <a:rPr lang="fi-FI" dirty="0"/>
              <a:t> </a:t>
            </a:r>
            <a:r>
              <a:rPr lang="fi-FI" dirty="0" err="1"/>
              <a:t>these</a:t>
            </a:r>
            <a:r>
              <a:rPr lang="fi-FI" dirty="0"/>
              <a:t> </a:t>
            </a:r>
            <a:r>
              <a:rPr lang="fi-FI" dirty="0" err="1"/>
              <a:t>files</a:t>
            </a:r>
            <a:r>
              <a:rPr lang="fi-FI" dirty="0"/>
              <a:t> </a:t>
            </a:r>
            <a:r>
              <a:rPr lang="fi-FI" dirty="0" err="1"/>
              <a:t>now</a:t>
            </a:r>
            <a:r>
              <a:rPr lang="fi-FI" dirty="0"/>
              <a:t>, some of </a:t>
            </a:r>
            <a:r>
              <a:rPr lang="fi-FI" dirty="0" err="1"/>
              <a:t>them</a:t>
            </a:r>
            <a:r>
              <a:rPr lang="fi-FI" dirty="0"/>
              <a:t> </a:t>
            </a:r>
            <a:r>
              <a:rPr lang="fi-FI" dirty="0" err="1"/>
              <a:t>will</a:t>
            </a:r>
            <a:r>
              <a:rPr lang="fi-FI" dirty="0"/>
              <a:t> </a:t>
            </a:r>
            <a:r>
              <a:rPr lang="fi-FI" dirty="0" err="1"/>
              <a:t>be</a:t>
            </a:r>
            <a:r>
              <a:rPr lang="fi-FI" dirty="0"/>
              <a:t> </a:t>
            </a:r>
            <a:r>
              <a:rPr lang="fi-FI" dirty="0" err="1"/>
              <a:t>necessary</a:t>
            </a:r>
            <a:r>
              <a:rPr lang="fi-FI" dirty="0"/>
              <a:t> </a:t>
            </a:r>
            <a:r>
              <a:rPr lang="fi-FI" dirty="0" err="1"/>
              <a:t>later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24351283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755A8A-57D4-4341-9D78-1B13BDEAE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4. </a:t>
            </a:r>
            <a:r>
              <a:rPr lang="fi-FI" dirty="0" err="1"/>
              <a:t>Add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components</a:t>
            </a:r>
            <a:r>
              <a:rPr lang="fi-FI" dirty="0"/>
              <a:t>, </a:t>
            </a:r>
            <a:r>
              <a:rPr lang="fi-FI" dirty="0" err="1"/>
              <a:t>creating</a:t>
            </a:r>
            <a:r>
              <a:rPr lang="fi-FI" dirty="0"/>
              <a:t> </a:t>
            </a:r>
            <a:r>
              <a:rPr lang="fi-FI" dirty="0" err="1"/>
              <a:t>components</a:t>
            </a:r>
            <a:endParaRPr lang="fi-FI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BE608A-FFFD-4897-ADC1-78EC3EB6DA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i-FI" dirty="0" err="1"/>
              <a:t>Then</a:t>
            </a:r>
            <a:r>
              <a:rPr lang="fi-FI" dirty="0"/>
              <a:t> </a:t>
            </a:r>
            <a:r>
              <a:rPr lang="fi-FI" dirty="0" err="1"/>
              <a:t>Create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pins</a:t>
            </a:r>
            <a:r>
              <a:rPr lang="fi-FI" dirty="0"/>
              <a:t>:              And </a:t>
            </a:r>
            <a:r>
              <a:rPr lang="fi-FI" dirty="0" err="1"/>
              <a:t>place</a:t>
            </a:r>
            <a:r>
              <a:rPr lang="fi-FI" dirty="0"/>
              <a:t> and </a:t>
            </a:r>
            <a:r>
              <a:rPr lang="fi-FI" dirty="0" err="1"/>
              <a:t>name</a:t>
            </a:r>
            <a:r>
              <a:rPr lang="fi-FI" dirty="0"/>
              <a:t> </a:t>
            </a:r>
            <a:r>
              <a:rPr lang="fi-FI" dirty="0" err="1"/>
              <a:t>them</a:t>
            </a:r>
            <a:r>
              <a:rPr lang="fi-FI" dirty="0"/>
              <a:t> </a:t>
            </a:r>
            <a:r>
              <a:rPr lang="fi-FI" dirty="0" err="1"/>
              <a:t>like</a:t>
            </a:r>
            <a:r>
              <a:rPr lang="fi-FI" dirty="0"/>
              <a:t> </a:t>
            </a:r>
            <a:r>
              <a:rPr lang="fi-FI" dirty="0" err="1"/>
              <a:t>this</a:t>
            </a:r>
            <a:r>
              <a:rPr lang="fi-FI" dirty="0"/>
              <a:t>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EA9E52-CC27-454B-A774-7F630011A4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1020" y="1825625"/>
            <a:ext cx="948294" cy="36509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09A801-76E7-4AFB-AB81-C1430BA23F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8238" y="2304732"/>
            <a:ext cx="5207791" cy="4188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1044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3A8AD-9D7A-4B99-9A09-A6CE66152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4. </a:t>
            </a:r>
            <a:r>
              <a:rPr lang="fi-FI" dirty="0" err="1"/>
              <a:t>Add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components</a:t>
            </a:r>
            <a:r>
              <a:rPr lang="fi-FI" dirty="0"/>
              <a:t>, </a:t>
            </a:r>
            <a:r>
              <a:rPr lang="fi-FI" dirty="0" err="1"/>
              <a:t>creating</a:t>
            </a:r>
            <a:r>
              <a:rPr lang="fi-FI" dirty="0"/>
              <a:t> </a:t>
            </a:r>
            <a:r>
              <a:rPr lang="fi-FI" dirty="0" err="1"/>
              <a:t>components</a:t>
            </a:r>
            <a:endParaRPr lang="fi-FI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654B4B-04CC-455D-9ED0-B3E58363AB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i-FI" dirty="0" err="1"/>
              <a:t>Save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created</a:t>
            </a:r>
            <a:r>
              <a:rPr lang="fi-FI" dirty="0"/>
              <a:t> </a:t>
            </a:r>
            <a:r>
              <a:rPr lang="fi-FI" dirty="0" err="1"/>
              <a:t>component</a:t>
            </a:r>
            <a:r>
              <a:rPr lang="fi-FI" dirty="0"/>
              <a:t>:</a:t>
            </a:r>
          </a:p>
          <a:p>
            <a:r>
              <a:rPr lang="fi-FI" dirty="0"/>
              <a:t>Go </a:t>
            </a:r>
            <a:r>
              <a:rPr lang="fi-FI" dirty="0" err="1"/>
              <a:t>back</a:t>
            </a:r>
            <a:r>
              <a:rPr lang="fi-FI" dirty="0"/>
              <a:t> to </a:t>
            </a:r>
            <a:r>
              <a:rPr lang="fi-FI" dirty="0" err="1"/>
              <a:t>EESchema</a:t>
            </a:r>
            <a:endParaRPr lang="fi-FI" dirty="0"/>
          </a:p>
          <a:p>
            <a:r>
              <a:rPr lang="fi-FI" dirty="0" err="1"/>
              <a:t>Preferences</a:t>
            </a:r>
            <a:r>
              <a:rPr lang="fi-FI" dirty="0"/>
              <a:t>-&gt; Component </a:t>
            </a:r>
            <a:r>
              <a:rPr lang="fi-FI" dirty="0" err="1"/>
              <a:t>libraries</a:t>
            </a:r>
            <a:endParaRPr lang="fi-FI" dirty="0"/>
          </a:p>
          <a:p>
            <a:r>
              <a:rPr lang="fi-FI" dirty="0" err="1"/>
              <a:t>Add</a:t>
            </a:r>
            <a:r>
              <a:rPr lang="fi-FI" dirty="0"/>
              <a:t> </a:t>
            </a:r>
            <a:r>
              <a:rPr lang="fi-FI" dirty="0" err="1"/>
              <a:t>folder</a:t>
            </a:r>
            <a:r>
              <a:rPr lang="fi-FI" dirty="0"/>
              <a:t> of </a:t>
            </a:r>
            <a:r>
              <a:rPr lang="fi-FI" dirty="0" err="1"/>
              <a:t>created</a:t>
            </a:r>
            <a:r>
              <a:rPr lang="fi-FI" dirty="0"/>
              <a:t> </a:t>
            </a:r>
            <a:r>
              <a:rPr lang="fi-FI" dirty="0" err="1"/>
              <a:t>component</a:t>
            </a:r>
            <a:endParaRPr lang="fi-FI" dirty="0"/>
          </a:p>
          <a:p>
            <a:pPr marL="0" indent="0">
              <a:buNone/>
            </a:pPr>
            <a:r>
              <a:rPr lang="fi-FI" dirty="0"/>
              <a:t>to </a:t>
            </a:r>
            <a:r>
              <a:rPr lang="fi-FI" dirty="0" err="1"/>
              <a:t>user</a:t>
            </a:r>
            <a:r>
              <a:rPr lang="fi-FI" dirty="0"/>
              <a:t> </a:t>
            </a:r>
            <a:r>
              <a:rPr lang="fi-FI" dirty="0" err="1"/>
              <a:t>defined</a:t>
            </a:r>
            <a:r>
              <a:rPr lang="fi-FI" dirty="0"/>
              <a:t> </a:t>
            </a:r>
            <a:r>
              <a:rPr lang="fi-FI" dirty="0" err="1"/>
              <a:t>search</a:t>
            </a:r>
            <a:r>
              <a:rPr lang="fi-FI" dirty="0"/>
              <a:t> </a:t>
            </a:r>
            <a:r>
              <a:rPr lang="fi-FI" dirty="0" err="1"/>
              <a:t>path</a:t>
            </a:r>
            <a:r>
              <a:rPr lang="fi-FI" dirty="0"/>
              <a:t> </a:t>
            </a:r>
          </a:p>
          <a:p>
            <a:r>
              <a:rPr lang="fi-FI" dirty="0" err="1"/>
              <a:t>Add</a:t>
            </a:r>
            <a:r>
              <a:rPr lang="fi-FI" dirty="0"/>
              <a:t> </a:t>
            </a:r>
            <a:r>
              <a:rPr lang="fi-FI" dirty="0" err="1"/>
              <a:t>created</a:t>
            </a:r>
            <a:r>
              <a:rPr lang="fi-FI" dirty="0"/>
              <a:t> </a:t>
            </a:r>
            <a:r>
              <a:rPr lang="fi-FI" dirty="0" err="1"/>
              <a:t>library</a:t>
            </a:r>
            <a:r>
              <a:rPr lang="fi-FI" dirty="0"/>
              <a:t> </a:t>
            </a:r>
            <a:r>
              <a:rPr lang="fi-FI" dirty="0" err="1"/>
              <a:t>file</a:t>
            </a:r>
            <a:r>
              <a:rPr lang="fi-FI" dirty="0"/>
              <a:t> in </a:t>
            </a:r>
            <a:r>
              <a:rPr lang="fi-FI" dirty="0" err="1"/>
              <a:t>upper</a:t>
            </a:r>
            <a:r>
              <a:rPr lang="fi-FI" dirty="0"/>
              <a:t> </a:t>
            </a:r>
            <a:r>
              <a:rPr lang="fi-FI" dirty="0" err="1"/>
              <a:t>part</a:t>
            </a:r>
            <a:endParaRPr lang="fi-FI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EAA6B2-C945-4EB7-A25F-4D2CA1544E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2602" y="1848485"/>
            <a:ext cx="4714875" cy="7429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5F93FFC-97FD-433D-9DCE-1792A3A23F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6987" y="2726372"/>
            <a:ext cx="3552825" cy="6572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E6DC6FA-0E89-4D87-A8DE-E4D4C884E5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5600" y="3474404"/>
            <a:ext cx="3285298" cy="2630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8474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F56054-9012-4DAE-8F2B-BA3AFC66C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4. </a:t>
            </a:r>
            <a:r>
              <a:rPr lang="fi-FI" dirty="0" err="1"/>
              <a:t>Add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components</a:t>
            </a:r>
            <a:r>
              <a:rPr lang="fi-FI" dirty="0"/>
              <a:t>, </a:t>
            </a:r>
            <a:r>
              <a:rPr lang="fi-FI" dirty="0" err="1"/>
              <a:t>creating</a:t>
            </a:r>
            <a:r>
              <a:rPr lang="fi-FI" dirty="0"/>
              <a:t> </a:t>
            </a:r>
            <a:r>
              <a:rPr lang="fi-FI" dirty="0" err="1"/>
              <a:t>components</a:t>
            </a:r>
            <a:endParaRPr lang="fi-FI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EA2E5C-4A98-4FF3-A006-A4B1C62FA6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i-FI" dirty="0" err="1"/>
              <a:t>Add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new</a:t>
            </a:r>
            <a:r>
              <a:rPr lang="fi-FI" dirty="0"/>
              <a:t> </a:t>
            </a:r>
            <a:r>
              <a:rPr lang="fi-FI" dirty="0" err="1"/>
              <a:t>component</a:t>
            </a:r>
            <a:r>
              <a:rPr lang="fi-FI" dirty="0"/>
              <a:t> in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big</a:t>
            </a:r>
            <a:r>
              <a:rPr lang="fi-FI" dirty="0"/>
              <a:t> </a:t>
            </a:r>
            <a:r>
              <a:rPr lang="fi-FI" dirty="0" err="1"/>
              <a:t>area</a:t>
            </a:r>
            <a:endParaRPr lang="fi-FI" dirty="0"/>
          </a:p>
          <a:p>
            <a:r>
              <a:rPr lang="fi-FI" dirty="0" err="1"/>
              <a:t>Then</a:t>
            </a:r>
            <a:r>
              <a:rPr lang="fi-FI" dirty="0"/>
              <a:t>, </a:t>
            </a:r>
            <a:r>
              <a:rPr lang="fi-FI" dirty="0" err="1"/>
              <a:t>let’s</a:t>
            </a:r>
            <a:r>
              <a:rPr lang="fi-FI" dirty="0"/>
              <a:t> look at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datasheet</a:t>
            </a:r>
            <a:endParaRPr lang="fi-FI" dirty="0"/>
          </a:p>
          <a:p>
            <a:endParaRPr lang="fi-FI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977CD5-EBFC-4AAF-A0CD-5BC78A891C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8520" y="1825625"/>
            <a:ext cx="3812963" cy="4039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3269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998BC0-DE0D-45A4-9D49-CEDC3B8758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629900" cy="1325563"/>
          </a:xfrm>
        </p:spPr>
        <p:txBody>
          <a:bodyPr/>
          <a:lstStyle/>
          <a:p>
            <a:r>
              <a:rPr lang="fi-FI" dirty="0"/>
              <a:t>4. </a:t>
            </a:r>
            <a:r>
              <a:rPr lang="fi-FI" dirty="0" err="1"/>
              <a:t>Add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components</a:t>
            </a:r>
            <a:r>
              <a:rPr lang="fi-FI" dirty="0"/>
              <a:t>, </a:t>
            </a:r>
            <a:r>
              <a:rPr lang="fi-FI" dirty="0" err="1"/>
              <a:t>adding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LED-</a:t>
            </a:r>
            <a:r>
              <a:rPr lang="fi-FI" dirty="0" err="1"/>
              <a:t>driver</a:t>
            </a:r>
            <a:r>
              <a:rPr lang="fi-FI" dirty="0"/>
              <a:t> and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leds</a:t>
            </a:r>
            <a:endParaRPr lang="fi-FI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DA7FAF-EBB0-4DF5-AF98-E8FEF5A806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i-FI" dirty="0"/>
          </a:p>
          <a:p>
            <a:endParaRPr lang="fi-FI" dirty="0"/>
          </a:p>
          <a:p>
            <a:endParaRPr lang="fi-FI" dirty="0"/>
          </a:p>
          <a:p>
            <a:endParaRPr lang="fi-FI" dirty="0"/>
          </a:p>
          <a:p>
            <a:endParaRPr lang="fi-FI" dirty="0"/>
          </a:p>
          <a:p>
            <a:endParaRPr lang="fi-FI" dirty="0"/>
          </a:p>
          <a:p>
            <a:r>
              <a:rPr lang="fi-FI" dirty="0" err="1"/>
              <a:t>Desired</a:t>
            </a:r>
            <a:r>
              <a:rPr lang="fi-FI" dirty="0"/>
              <a:t> </a:t>
            </a:r>
            <a:r>
              <a:rPr lang="fi-FI" dirty="0" err="1"/>
              <a:t>current</a:t>
            </a:r>
            <a:r>
              <a:rPr lang="fi-FI" dirty="0"/>
              <a:t>: 350mA -&gt; 0.5 </a:t>
            </a:r>
            <a:r>
              <a:rPr lang="fi-FI" dirty="0" err="1"/>
              <a:t>Ohm</a:t>
            </a:r>
            <a:endParaRPr lang="fi-FI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00EAAC-A46D-4310-B1B6-270D41E891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60865"/>
            <a:ext cx="4200311" cy="33324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20F262A-2EF1-4D96-83E6-0C981118EA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5948" y="1825624"/>
            <a:ext cx="2918639" cy="28301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89EEB72-7917-4820-9387-5DD27CFF41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8526" y="1977081"/>
            <a:ext cx="5103474" cy="4799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0475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660B54-C149-4664-8D94-BD6035AE7B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4. </a:t>
            </a:r>
            <a:r>
              <a:rPr lang="fi-FI" dirty="0" err="1"/>
              <a:t>Add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components</a:t>
            </a:r>
            <a:r>
              <a:rPr lang="fi-FI" dirty="0"/>
              <a:t>, </a:t>
            </a:r>
            <a:r>
              <a:rPr lang="fi-FI" dirty="0" err="1"/>
              <a:t>create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buck</a:t>
            </a:r>
            <a:r>
              <a:rPr lang="fi-FI" dirty="0"/>
              <a:t> </a:t>
            </a:r>
            <a:r>
              <a:rPr lang="fi-FI" dirty="0" err="1"/>
              <a:t>converter</a:t>
            </a:r>
            <a:endParaRPr lang="fi-FI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0CFB0F-26CC-4389-B3FA-4212469876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i-FI" dirty="0"/>
              <a:t>Like </a:t>
            </a:r>
            <a:r>
              <a:rPr lang="fi-FI" dirty="0" err="1"/>
              <a:t>the</a:t>
            </a:r>
            <a:r>
              <a:rPr lang="fi-FI" dirty="0"/>
              <a:t> LED-</a:t>
            </a:r>
            <a:r>
              <a:rPr lang="fi-FI" dirty="0" err="1"/>
              <a:t>driver</a:t>
            </a:r>
            <a:r>
              <a:rPr lang="fi-FI" dirty="0"/>
              <a:t>,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buck</a:t>
            </a:r>
            <a:r>
              <a:rPr lang="fi-FI" dirty="0"/>
              <a:t> </a:t>
            </a:r>
            <a:r>
              <a:rPr lang="fi-FI" dirty="0" err="1"/>
              <a:t>converter</a:t>
            </a:r>
            <a:r>
              <a:rPr lang="fi-FI" dirty="0"/>
              <a:t> </a:t>
            </a:r>
            <a:r>
              <a:rPr lang="fi-FI" dirty="0" err="1"/>
              <a:t>needs</a:t>
            </a:r>
            <a:r>
              <a:rPr lang="fi-FI" dirty="0"/>
              <a:t> to </a:t>
            </a:r>
            <a:r>
              <a:rPr lang="fi-FI" dirty="0" err="1"/>
              <a:t>be</a:t>
            </a:r>
            <a:r>
              <a:rPr lang="fi-FI" dirty="0"/>
              <a:t> </a:t>
            </a:r>
            <a:r>
              <a:rPr lang="fi-FI" dirty="0" err="1"/>
              <a:t>created</a:t>
            </a:r>
            <a:endParaRPr lang="fi-FI" dirty="0"/>
          </a:p>
          <a:p>
            <a:r>
              <a:rPr lang="fi-FI" dirty="0"/>
              <a:t>1:</a:t>
            </a:r>
          </a:p>
          <a:p>
            <a:r>
              <a:rPr lang="fi-FI" dirty="0"/>
              <a:t>2:</a:t>
            </a:r>
          </a:p>
          <a:p>
            <a:endParaRPr lang="fi-FI" dirty="0"/>
          </a:p>
          <a:p>
            <a:r>
              <a:rPr lang="fi-FI" dirty="0"/>
              <a:t>3:</a:t>
            </a:r>
          </a:p>
          <a:p>
            <a:endParaRPr lang="fi-FI" dirty="0"/>
          </a:p>
          <a:p>
            <a:endParaRPr lang="fi-FI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5F5D7B-22C3-4BBA-8667-1131AE41DF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5430" y="2212657"/>
            <a:ext cx="9715500" cy="6191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7B32BC6-D069-4028-8721-5C2A33EAF9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1625" y="2847975"/>
            <a:ext cx="4524375" cy="5810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0A62230-73C4-458F-A0E4-D797C05581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1625" y="3788568"/>
            <a:ext cx="3571875" cy="81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6247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23F2CF-BCC4-442A-9CA0-3B5D465EC4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fi-FI" dirty="0"/>
              <a:t>4. </a:t>
            </a:r>
            <a:r>
              <a:rPr lang="fi-FI" dirty="0" err="1"/>
              <a:t>Add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components</a:t>
            </a:r>
            <a:r>
              <a:rPr lang="fi-FI" dirty="0"/>
              <a:t>, </a:t>
            </a:r>
            <a:r>
              <a:rPr lang="fi-FI" dirty="0" err="1"/>
              <a:t>create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buck</a:t>
            </a:r>
            <a:r>
              <a:rPr lang="fi-FI" dirty="0"/>
              <a:t> </a:t>
            </a:r>
            <a:r>
              <a:rPr lang="fi-FI" dirty="0" err="1"/>
              <a:t>converter</a:t>
            </a:r>
            <a:endParaRPr lang="fi-FI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5E59FE7-A400-4166-9518-F53B650B86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" y="5172483"/>
            <a:ext cx="3665839" cy="168551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49004A0-B7BF-4274-BC9A-6DF6559BE1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0175" y="1154351"/>
            <a:ext cx="5581650" cy="31146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A79F8FB-C44E-4E53-A8AA-DE3E8116ED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3441" y="4315302"/>
            <a:ext cx="4714875" cy="7429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A65AE0B-9285-46FC-99C4-E30744F7A0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" y="1214333"/>
            <a:ext cx="3451655" cy="19672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420F127-4EE0-4A3F-820D-AF3F3D704F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" y="3197535"/>
            <a:ext cx="3451655" cy="1974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4230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A5150C-4CD3-4A24-99D5-E4DC046AD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4. </a:t>
            </a:r>
            <a:r>
              <a:rPr lang="fi-FI" dirty="0" err="1"/>
              <a:t>Add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components</a:t>
            </a:r>
            <a:r>
              <a:rPr lang="fi-FI" dirty="0"/>
              <a:t>, </a:t>
            </a:r>
            <a:r>
              <a:rPr lang="fi-FI" dirty="0" err="1"/>
              <a:t>create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buck</a:t>
            </a:r>
            <a:r>
              <a:rPr lang="fi-FI" dirty="0"/>
              <a:t> </a:t>
            </a:r>
            <a:r>
              <a:rPr lang="fi-FI" dirty="0" err="1"/>
              <a:t>converter</a:t>
            </a:r>
            <a:endParaRPr lang="fi-FI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798FFF-5C39-4635-98E9-5F1BBB0B29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i-FI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32E83D-AAD5-4A6D-A4C4-D32A2DC22E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112" y="1919764"/>
            <a:ext cx="4714875" cy="7429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3380EF7-55EB-47C2-8703-1EAC0F5E5E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756852"/>
            <a:ext cx="4838700" cy="26574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6513814-234A-4A3B-90FC-A568F2CED3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957829"/>
            <a:ext cx="4406643" cy="2456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1248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A819D-21BF-4307-9E92-04F081476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4. </a:t>
            </a:r>
            <a:r>
              <a:rPr lang="fi-FI" dirty="0" err="1"/>
              <a:t>Add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components</a:t>
            </a:r>
            <a:r>
              <a:rPr lang="fi-FI" dirty="0"/>
              <a:t>, </a:t>
            </a:r>
            <a:r>
              <a:rPr lang="fi-FI" dirty="0" err="1"/>
              <a:t>buck</a:t>
            </a:r>
            <a:r>
              <a:rPr lang="fi-FI" dirty="0"/>
              <a:t> </a:t>
            </a:r>
            <a:r>
              <a:rPr lang="fi-FI" dirty="0" err="1"/>
              <a:t>converter</a:t>
            </a:r>
            <a:r>
              <a:rPr lang="fi-FI" dirty="0"/>
              <a:t> </a:t>
            </a:r>
            <a:r>
              <a:rPr lang="fi-FI" dirty="0" err="1"/>
              <a:t>datasheet</a:t>
            </a:r>
            <a:r>
              <a:rPr lang="fi-FI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4CA54A-BDD5-4387-835F-04F5921CA5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i-FI" dirty="0"/>
              <a:t>Copy and </a:t>
            </a:r>
            <a:r>
              <a:rPr lang="fi-FI" dirty="0" err="1"/>
              <a:t>paste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typical</a:t>
            </a:r>
            <a:r>
              <a:rPr lang="fi-FI" dirty="0"/>
              <a:t> </a:t>
            </a:r>
            <a:r>
              <a:rPr lang="fi-FI" dirty="0" err="1"/>
              <a:t>application</a:t>
            </a:r>
            <a:endParaRPr lang="fi-FI" dirty="0"/>
          </a:p>
          <a:p>
            <a:pPr lvl="1"/>
            <a:r>
              <a:rPr lang="fi-FI" dirty="0" err="1"/>
              <a:t>You</a:t>
            </a:r>
            <a:r>
              <a:rPr lang="fi-FI" dirty="0"/>
              <a:t> </a:t>
            </a:r>
            <a:r>
              <a:rPr lang="fi-FI" dirty="0" err="1"/>
              <a:t>can</a:t>
            </a:r>
            <a:r>
              <a:rPr lang="fi-FI" dirty="0"/>
              <a:t> </a:t>
            </a:r>
            <a:r>
              <a:rPr lang="fi-FI" dirty="0" err="1"/>
              <a:t>find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coil</a:t>
            </a:r>
            <a:r>
              <a:rPr lang="fi-FI" dirty="0"/>
              <a:t> in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component</a:t>
            </a:r>
            <a:r>
              <a:rPr lang="fi-FI" dirty="0"/>
              <a:t> </a:t>
            </a:r>
            <a:r>
              <a:rPr lang="fi-FI" dirty="0" err="1"/>
              <a:t>browser</a:t>
            </a:r>
            <a:r>
              <a:rPr lang="fi-FI" dirty="0"/>
              <a:t> </a:t>
            </a:r>
            <a:r>
              <a:rPr lang="fi-FI" dirty="0" err="1"/>
              <a:t>using</a:t>
            </a:r>
            <a:r>
              <a:rPr lang="fi-FI" dirty="0"/>
              <a:t> ’L’</a:t>
            </a:r>
          </a:p>
          <a:p>
            <a:pPr lvl="1"/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diode</a:t>
            </a:r>
            <a:r>
              <a:rPr lang="fi-FI" dirty="0"/>
              <a:t> is a </a:t>
            </a:r>
            <a:r>
              <a:rPr lang="fi-FI" dirty="0" err="1"/>
              <a:t>Schottky</a:t>
            </a:r>
            <a:r>
              <a:rPr lang="fi-FI" dirty="0"/>
              <a:t> </a:t>
            </a:r>
            <a:r>
              <a:rPr lang="fi-FI" dirty="0" err="1"/>
              <a:t>diode</a:t>
            </a:r>
            <a:endParaRPr lang="fi-FI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BDF9CA-D64D-4FE1-B4AB-4CA09BC8FA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105785"/>
            <a:ext cx="6743700" cy="2904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5524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70C519-67E4-48E0-90D4-89E478B6A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4. </a:t>
            </a:r>
            <a:r>
              <a:rPr lang="fi-FI" dirty="0" err="1"/>
              <a:t>Add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components</a:t>
            </a:r>
            <a:r>
              <a:rPr lang="fi-FI" dirty="0"/>
              <a:t>, </a:t>
            </a:r>
            <a:r>
              <a:rPr lang="fi-FI" dirty="0" err="1"/>
              <a:t>buck</a:t>
            </a:r>
            <a:r>
              <a:rPr lang="fi-FI" dirty="0"/>
              <a:t> </a:t>
            </a:r>
            <a:r>
              <a:rPr lang="fi-FI" dirty="0" err="1"/>
              <a:t>converter</a:t>
            </a:r>
            <a:r>
              <a:rPr lang="fi-FI" dirty="0"/>
              <a:t> </a:t>
            </a:r>
            <a:r>
              <a:rPr lang="fi-FI" dirty="0" err="1"/>
              <a:t>datasheet</a:t>
            </a:r>
            <a:r>
              <a:rPr lang="fi-FI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8A3BBA-F336-48B6-84AD-DE6E71FEAE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9679"/>
            <a:ext cx="10515600" cy="4761292"/>
          </a:xfrm>
        </p:spPr>
        <p:txBody>
          <a:bodyPr>
            <a:normAutofit/>
          </a:bodyPr>
          <a:lstStyle/>
          <a:p>
            <a:r>
              <a:rPr lang="fi-FI" dirty="0" err="1"/>
              <a:t>The</a:t>
            </a:r>
            <a:r>
              <a:rPr lang="fi-FI" dirty="0"/>
              <a:t> 54.9 </a:t>
            </a:r>
            <a:r>
              <a:rPr lang="fi-FI" dirty="0" err="1"/>
              <a:t>Ohm</a:t>
            </a:r>
            <a:r>
              <a:rPr lang="fi-FI" dirty="0"/>
              <a:t> </a:t>
            </a:r>
            <a:r>
              <a:rPr lang="fi-FI" dirty="0" err="1"/>
              <a:t>resistor</a:t>
            </a:r>
            <a:r>
              <a:rPr lang="fi-FI" dirty="0"/>
              <a:t> </a:t>
            </a:r>
            <a:r>
              <a:rPr lang="fi-FI" dirty="0" err="1"/>
              <a:t>broken</a:t>
            </a:r>
            <a:r>
              <a:rPr lang="fi-FI" dirty="0"/>
              <a:t> into 2 </a:t>
            </a:r>
            <a:r>
              <a:rPr lang="fi-FI" dirty="0" err="1"/>
              <a:t>resistors</a:t>
            </a:r>
            <a:r>
              <a:rPr lang="fi-FI" dirty="0"/>
              <a:t> </a:t>
            </a:r>
            <a:r>
              <a:rPr lang="fi-FI" dirty="0" err="1"/>
              <a:t>because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workshop </a:t>
            </a:r>
            <a:r>
              <a:rPr lang="fi-FI" dirty="0" err="1"/>
              <a:t>has</a:t>
            </a:r>
            <a:r>
              <a:rPr lang="fi-FI" dirty="0"/>
              <a:t> 51k and 3.9k </a:t>
            </a:r>
            <a:r>
              <a:rPr lang="fi-FI" dirty="0" err="1"/>
              <a:t>Ohm</a:t>
            </a:r>
            <a:r>
              <a:rPr lang="fi-FI" dirty="0"/>
              <a:t> </a:t>
            </a:r>
            <a:r>
              <a:rPr lang="fi-FI" dirty="0" err="1"/>
              <a:t>resistors</a:t>
            </a:r>
            <a:endParaRPr lang="fi-FI" dirty="0"/>
          </a:p>
          <a:p>
            <a:pPr marL="0" indent="0">
              <a:buNone/>
            </a:pPr>
            <a:endParaRPr lang="fi-FI" dirty="0"/>
          </a:p>
          <a:p>
            <a:pPr marL="0" indent="0">
              <a:buNone/>
            </a:pPr>
            <a:endParaRPr lang="fi-FI" dirty="0"/>
          </a:p>
          <a:p>
            <a:pPr marL="0" indent="0">
              <a:buNone/>
            </a:pPr>
            <a:endParaRPr lang="fi-FI" dirty="0"/>
          </a:p>
          <a:p>
            <a:pPr marL="0" indent="0">
              <a:buNone/>
            </a:pPr>
            <a:endParaRPr lang="fi-FI" dirty="0"/>
          </a:p>
          <a:p>
            <a:pPr marL="0" indent="0">
              <a:buNone/>
            </a:pPr>
            <a:endParaRPr lang="fi-FI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974A770-EA6F-46DA-87D5-E7F9105ADF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697" y="2726845"/>
            <a:ext cx="4401065" cy="18954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9B78C61-088E-4885-B261-254547D1D7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5168" y="2501152"/>
            <a:ext cx="6886832" cy="4356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9861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F5F03-6EF3-4391-8B45-254C930D8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4. </a:t>
            </a:r>
            <a:r>
              <a:rPr lang="fi-FI" dirty="0" err="1"/>
              <a:t>Add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components</a:t>
            </a:r>
            <a:r>
              <a:rPr lang="fi-FI" dirty="0"/>
              <a:t>, </a:t>
            </a:r>
            <a:r>
              <a:rPr lang="fi-FI" dirty="0" err="1"/>
              <a:t>power</a:t>
            </a:r>
            <a:r>
              <a:rPr lang="fi-FI" dirty="0"/>
              <a:t> </a:t>
            </a:r>
            <a:r>
              <a:rPr lang="fi-FI" dirty="0" err="1"/>
              <a:t>pins</a:t>
            </a:r>
            <a:r>
              <a:rPr lang="fi-FI" dirty="0"/>
              <a:t> and </a:t>
            </a:r>
            <a:r>
              <a:rPr lang="fi-FI" dirty="0" err="1"/>
              <a:t>heat</a:t>
            </a:r>
            <a:r>
              <a:rPr lang="fi-FI" dirty="0"/>
              <a:t> via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F872A1-CAF6-41D7-AD5E-23E611399A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i-FI" dirty="0"/>
              <a:t>System </a:t>
            </a:r>
            <a:r>
              <a:rPr lang="fi-FI" dirty="0" err="1"/>
              <a:t>has</a:t>
            </a:r>
            <a:r>
              <a:rPr lang="fi-FI" dirty="0"/>
              <a:t> to </a:t>
            </a:r>
            <a:r>
              <a:rPr lang="fi-FI" dirty="0" err="1"/>
              <a:t>get</a:t>
            </a:r>
            <a:r>
              <a:rPr lang="fi-FI" dirty="0"/>
              <a:t> </a:t>
            </a:r>
            <a:r>
              <a:rPr lang="fi-FI" dirty="0" err="1"/>
              <a:t>power</a:t>
            </a:r>
            <a:r>
              <a:rPr lang="fi-FI" dirty="0"/>
              <a:t> </a:t>
            </a:r>
            <a:r>
              <a:rPr lang="fi-FI" dirty="0" err="1"/>
              <a:t>somewhere</a:t>
            </a:r>
            <a:r>
              <a:rPr lang="fi-FI" dirty="0"/>
              <a:t>, </a:t>
            </a:r>
            <a:r>
              <a:rPr lang="fi-FI" dirty="0" err="1"/>
              <a:t>add</a:t>
            </a:r>
            <a:r>
              <a:rPr lang="fi-FI" dirty="0"/>
              <a:t> </a:t>
            </a:r>
            <a:r>
              <a:rPr lang="fi-FI" dirty="0" err="1"/>
              <a:t>power</a:t>
            </a:r>
            <a:r>
              <a:rPr lang="fi-FI" dirty="0"/>
              <a:t> </a:t>
            </a:r>
            <a:r>
              <a:rPr lang="fi-FI" dirty="0" err="1"/>
              <a:t>pins</a:t>
            </a:r>
            <a:endParaRPr lang="fi-FI" dirty="0"/>
          </a:p>
          <a:p>
            <a:r>
              <a:rPr lang="fi-FI" dirty="0" err="1"/>
              <a:t>Also</a:t>
            </a:r>
            <a:r>
              <a:rPr lang="fi-FI" dirty="0"/>
              <a:t> </a:t>
            </a:r>
            <a:r>
              <a:rPr lang="fi-FI" dirty="0" err="1"/>
              <a:t>add</a:t>
            </a:r>
            <a:r>
              <a:rPr lang="fi-FI" dirty="0"/>
              <a:t> </a:t>
            </a:r>
            <a:r>
              <a:rPr lang="fi-FI" dirty="0" err="1"/>
              <a:t>power</a:t>
            </a:r>
            <a:r>
              <a:rPr lang="fi-FI" dirty="0"/>
              <a:t> </a:t>
            </a:r>
            <a:r>
              <a:rPr lang="fi-FI" dirty="0" err="1"/>
              <a:t>flags</a:t>
            </a:r>
            <a:r>
              <a:rPr lang="fi-FI" dirty="0"/>
              <a:t> to </a:t>
            </a:r>
            <a:r>
              <a:rPr lang="fi-FI" dirty="0" err="1"/>
              <a:t>both</a:t>
            </a:r>
            <a:r>
              <a:rPr lang="fi-FI" dirty="0"/>
              <a:t> </a:t>
            </a:r>
            <a:r>
              <a:rPr lang="fi-FI" dirty="0" err="1"/>
              <a:t>pins</a:t>
            </a:r>
            <a:endParaRPr lang="fi-FI" dirty="0"/>
          </a:p>
          <a:p>
            <a:pPr lvl="1"/>
            <a:r>
              <a:rPr lang="fi-FI" dirty="0" err="1"/>
              <a:t>This</a:t>
            </a:r>
            <a:r>
              <a:rPr lang="fi-FI" dirty="0"/>
              <a:t> </a:t>
            </a:r>
            <a:r>
              <a:rPr lang="fi-FI" dirty="0" err="1"/>
              <a:t>tell</a:t>
            </a:r>
            <a:r>
              <a:rPr lang="fi-FI" dirty="0"/>
              <a:t> </a:t>
            </a:r>
            <a:r>
              <a:rPr lang="fi-FI" dirty="0" err="1"/>
              <a:t>KiCAD</a:t>
            </a:r>
            <a:r>
              <a:rPr lang="fi-FI" dirty="0"/>
              <a:t> </a:t>
            </a:r>
            <a:r>
              <a:rPr lang="fi-FI" dirty="0" err="1"/>
              <a:t>where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power</a:t>
            </a:r>
            <a:endParaRPr lang="fi-FI" dirty="0"/>
          </a:p>
          <a:p>
            <a:pPr marL="457200" lvl="1" indent="0">
              <a:buNone/>
            </a:pPr>
            <a:r>
              <a:rPr lang="fi-FI" dirty="0"/>
              <a:t>    </a:t>
            </a:r>
            <a:r>
              <a:rPr lang="fi-FI" dirty="0" err="1"/>
              <a:t>comes</a:t>
            </a:r>
            <a:r>
              <a:rPr lang="fi-FI" dirty="0"/>
              <a:t> </a:t>
            </a:r>
            <a:r>
              <a:rPr lang="fi-FI" dirty="0" err="1"/>
              <a:t>from</a:t>
            </a:r>
            <a:endParaRPr lang="fi-FI" dirty="0"/>
          </a:p>
          <a:p>
            <a:r>
              <a:rPr lang="fi-FI" dirty="0" err="1"/>
              <a:t>Also</a:t>
            </a:r>
            <a:r>
              <a:rPr lang="fi-FI" dirty="0"/>
              <a:t> </a:t>
            </a:r>
            <a:r>
              <a:rPr lang="fi-FI" dirty="0" err="1"/>
              <a:t>add</a:t>
            </a:r>
            <a:r>
              <a:rPr lang="fi-FI" dirty="0"/>
              <a:t> a </a:t>
            </a:r>
            <a:r>
              <a:rPr lang="fi-FI" dirty="0" err="1"/>
              <a:t>heat</a:t>
            </a:r>
            <a:r>
              <a:rPr lang="fi-FI" dirty="0"/>
              <a:t> via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3DF412-2331-4A49-8A89-2FE1C7E67D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257167"/>
            <a:ext cx="4448432" cy="445520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D42CCD3-D184-4464-A1AA-3354559C94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7490" y="4786184"/>
            <a:ext cx="2752434" cy="2071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8156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F4D74-92C3-4A81-8C28-9624E367A1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/>
              <a:t>What</a:t>
            </a:r>
            <a:r>
              <a:rPr lang="fi-FI" dirty="0"/>
              <a:t> is a PCB?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17A2ED-006D-4660-BB7C-EB8995EA0F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i-FI" dirty="0"/>
              <a:t>PCB = </a:t>
            </a:r>
            <a:r>
              <a:rPr lang="fi-FI" dirty="0" err="1"/>
              <a:t>Printed</a:t>
            </a:r>
            <a:r>
              <a:rPr lang="fi-FI" dirty="0"/>
              <a:t> </a:t>
            </a:r>
            <a:r>
              <a:rPr lang="fi-FI" dirty="0" err="1"/>
              <a:t>Circuit</a:t>
            </a:r>
            <a:r>
              <a:rPr lang="fi-FI" dirty="0"/>
              <a:t> Board </a:t>
            </a:r>
          </a:p>
          <a:p>
            <a:r>
              <a:rPr lang="fi-FI" dirty="0"/>
              <a:t>PCB is </a:t>
            </a:r>
            <a:r>
              <a:rPr lang="fi-FI" dirty="0" err="1"/>
              <a:t>wiring</a:t>
            </a:r>
            <a:r>
              <a:rPr lang="fi-FI" dirty="0"/>
              <a:t>: </a:t>
            </a:r>
          </a:p>
          <a:p>
            <a:pPr lvl="1"/>
            <a:r>
              <a:rPr lang="fi-FI" dirty="0" err="1"/>
              <a:t>Connects</a:t>
            </a:r>
            <a:r>
              <a:rPr lang="fi-FI" dirty="0"/>
              <a:t> </a:t>
            </a:r>
            <a:r>
              <a:rPr lang="fi-FI" dirty="0" err="1"/>
              <a:t>components</a:t>
            </a:r>
            <a:r>
              <a:rPr lang="fi-FI" dirty="0"/>
              <a:t> to </a:t>
            </a:r>
            <a:r>
              <a:rPr lang="fi-FI" dirty="0" err="1"/>
              <a:t>one</a:t>
            </a:r>
            <a:r>
              <a:rPr lang="fi-FI" dirty="0"/>
              <a:t> </a:t>
            </a:r>
            <a:r>
              <a:rPr lang="fi-FI" dirty="0" err="1"/>
              <a:t>another</a:t>
            </a:r>
            <a:endParaRPr lang="fi-FI" dirty="0"/>
          </a:p>
          <a:p>
            <a:r>
              <a:rPr lang="fi-FI" dirty="0"/>
              <a:t>Can </a:t>
            </a:r>
            <a:r>
              <a:rPr lang="fi-FI" dirty="0" err="1"/>
              <a:t>be</a:t>
            </a:r>
            <a:r>
              <a:rPr lang="fi-FI" dirty="0"/>
              <a:t> </a:t>
            </a:r>
            <a:r>
              <a:rPr lang="fi-FI" dirty="0" err="1"/>
              <a:t>ordered</a:t>
            </a:r>
            <a:r>
              <a:rPr lang="fi-FI" dirty="0"/>
              <a:t> </a:t>
            </a:r>
            <a:r>
              <a:rPr lang="fi-FI" dirty="0" err="1"/>
              <a:t>from</a:t>
            </a:r>
            <a:r>
              <a:rPr lang="fi-FI" dirty="0"/>
              <a:t> a </a:t>
            </a:r>
            <a:r>
              <a:rPr lang="fi-FI" dirty="0" err="1"/>
              <a:t>factory</a:t>
            </a:r>
            <a:endParaRPr lang="fi-FI" dirty="0"/>
          </a:p>
          <a:p>
            <a:pPr marL="0" indent="0">
              <a:buNone/>
            </a:pPr>
            <a:r>
              <a:rPr lang="fi-FI" dirty="0" err="1"/>
              <a:t>Or</a:t>
            </a:r>
            <a:endParaRPr lang="fi-FI" dirty="0"/>
          </a:p>
          <a:p>
            <a:r>
              <a:rPr lang="fi-FI" dirty="0"/>
              <a:t>Can </a:t>
            </a:r>
            <a:r>
              <a:rPr lang="fi-FI" dirty="0" err="1"/>
              <a:t>be</a:t>
            </a:r>
            <a:r>
              <a:rPr lang="fi-FI" dirty="0"/>
              <a:t> </a:t>
            </a:r>
            <a:r>
              <a:rPr lang="fi-FI" dirty="0" err="1"/>
              <a:t>corroded</a:t>
            </a:r>
            <a:r>
              <a:rPr lang="fi-FI" dirty="0"/>
              <a:t> in </a:t>
            </a:r>
            <a:r>
              <a:rPr lang="fi-FI" dirty="0" err="1"/>
              <a:t>the</a:t>
            </a:r>
            <a:r>
              <a:rPr lang="fi-FI" dirty="0"/>
              <a:t> workshop</a:t>
            </a:r>
          </a:p>
          <a:p>
            <a:pPr lvl="1"/>
            <a:r>
              <a:rPr lang="fi-FI" dirty="0" err="1"/>
              <a:t>Cheap</a:t>
            </a:r>
            <a:r>
              <a:rPr lang="fi-FI" dirty="0"/>
              <a:t>, </a:t>
            </a:r>
            <a:r>
              <a:rPr lang="fi-FI" dirty="0" err="1"/>
              <a:t>fast</a:t>
            </a:r>
            <a:r>
              <a:rPr lang="fi-FI" dirty="0"/>
              <a:t>, </a:t>
            </a:r>
            <a:r>
              <a:rPr lang="fi-FI" dirty="0" err="1"/>
              <a:t>more</a:t>
            </a:r>
            <a:r>
              <a:rPr lang="fi-FI" dirty="0"/>
              <a:t> </a:t>
            </a:r>
            <a:r>
              <a:rPr lang="fi-FI" dirty="0" err="1"/>
              <a:t>work</a:t>
            </a:r>
            <a:r>
              <a:rPr lang="fi-FI" dirty="0"/>
              <a:t>, </a:t>
            </a:r>
            <a:r>
              <a:rPr lang="fi-FI" dirty="0" err="1"/>
              <a:t>variation</a:t>
            </a:r>
            <a:r>
              <a:rPr lang="fi-FI" dirty="0"/>
              <a:t> in </a:t>
            </a:r>
            <a:r>
              <a:rPr lang="fi-FI" dirty="0" err="1"/>
              <a:t>quality</a:t>
            </a:r>
            <a:endParaRPr lang="fi-FI" dirty="0"/>
          </a:p>
          <a:p>
            <a:endParaRPr lang="fi-FI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687CF1-F5BE-479A-BAD9-429AE91883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7501778" y="83843"/>
            <a:ext cx="3040644" cy="42350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7256294-C01A-410B-96B4-AB3176DF3D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8675" y="4037593"/>
            <a:ext cx="3446849" cy="25152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698F0EF-E56C-48F4-B045-1B64DE7D1D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6715" y="5295226"/>
            <a:ext cx="5070518" cy="1260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3937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2F92A0-C007-4637-B447-05D3C4739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4. </a:t>
            </a:r>
            <a:r>
              <a:rPr lang="fi-FI" dirty="0" err="1"/>
              <a:t>Add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components</a:t>
            </a:r>
            <a:r>
              <a:rPr lang="fi-FI" dirty="0"/>
              <a:t>,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potentiometer</a:t>
            </a:r>
            <a:endParaRPr lang="fi-FI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BC1AE0-1294-430C-9746-BCB0ADFB1B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i-FI" dirty="0" err="1"/>
              <a:t>Found</a:t>
            </a:r>
            <a:r>
              <a:rPr lang="fi-FI" dirty="0"/>
              <a:t> in </a:t>
            </a:r>
            <a:r>
              <a:rPr lang="fi-FI" dirty="0" err="1"/>
              <a:t>the</a:t>
            </a:r>
            <a:r>
              <a:rPr lang="fi-FI" dirty="0"/>
              <a:t> workshop</a:t>
            </a:r>
          </a:p>
          <a:p>
            <a:r>
              <a:rPr lang="fi-FI" dirty="0" err="1"/>
              <a:t>Add</a:t>
            </a:r>
            <a:r>
              <a:rPr lang="fi-FI" dirty="0"/>
              <a:t> </a:t>
            </a:r>
            <a:r>
              <a:rPr lang="fi-FI" dirty="0" err="1"/>
              <a:t>component</a:t>
            </a:r>
            <a:r>
              <a:rPr lang="fi-FI" dirty="0"/>
              <a:t> (A), POT_TRIM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01EA8B-B71B-4270-AEE4-ACCEC651D4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0099" y="1520825"/>
            <a:ext cx="2400977" cy="19081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EB94E07-489E-41B3-8F11-FD5FD1E895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13822"/>
            <a:ext cx="3801684" cy="404417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EDE4287-9D97-46F9-A4FF-B058BA7CDB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0053" y="2940908"/>
            <a:ext cx="3033692" cy="3917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8541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4. Add the components, check for errors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i-FI" dirty="0"/>
              <a:t>After making the wirings, you should always check for </a:t>
            </a:r>
            <a:r>
              <a:rPr lang="fi-FI" dirty="0" err="1"/>
              <a:t>errors</a:t>
            </a:r>
            <a:endParaRPr lang="fi-FI" dirty="0"/>
          </a:p>
          <a:p>
            <a:endParaRPr lang="fi-FI" dirty="0"/>
          </a:p>
          <a:p>
            <a:endParaRPr lang="fi-FI" dirty="0"/>
          </a:p>
          <a:p>
            <a:r>
              <a:rPr lang="fi-FI" dirty="0"/>
              <a:t>If </a:t>
            </a:r>
            <a:r>
              <a:rPr lang="fi-FI" dirty="0" err="1"/>
              <a:t>done</a:t>
            </a:r>
            <a:r>
              <a:rPr lang="fi-FI" dirty="0"/>
              <a:t> </a:t>
            </a:r>
            <a:r>
              <a:rPr lang="fi-FI" dirty="0" err="1"/>
              <a:t>correctly</a:t>
            </a:r>
            <a:r>
              <a:rPr lang="fi-FI" dirty="0"/>
              <a:t>, </a:t>
            </a:r>
            <a:r>
              <a:rPr lang="fi-FI" dirty="0" err="1"/>
              <a:t>you</a:t>
            </a:r>
            <a:r>
              <a:rPr lang="fi-FI" dirty="0"/>
              <a:t> </a:t>
            </a:r>
            <a:r>
              <a:rPr lang="fi-FI" dirty="0" err="1"/>
              <a:t>shouldn’t</a:t>
            </a:r>
            <a:r>
              <a:rPr lang="fi-FI" dirty="0"/>
              <a:t> </a:t>
            </a:r>
            <a:r>
              <a:rPr lang="fi-FI" dirty="0" err="1"/>
              <a:t>have</a:t>
            </a:r>
            <a:r>
              <a:rPr lang="fi-FI" dirty="0"/>
              <a:t> </a:t>
            </a:r>
            <a:r>
              <a:rPr lang="fi-FI" dirty="0" err="1"/>
              <a:t>errors</a:t>
            </a:r>
            <a:endParaRPr lang="fi-FI" dirty="0"/>
          </a:p>
          <a:p>
            <a:endParaRPr lang="fi-FI" dirty="0"/>
          </a:p>
          <a:p>
            <a:endParaRPr lang="fi-FI" dirty="0"/>
          </a:p>
          <a:p>
            <a:pPr marL="0" indent="0">
              <a:buNone/>
            </a:pPr>
            <a:endParaRPr lang="fi-FI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917" y="2236478"/>
            <a:ext cx="9620250" cy="5238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76D8CB7-856A-48AB-B6DB-B7B4B0CB80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7092" y="2970720"/>
            <a:ext cx="4464908" cy="3887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1575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85FEBF-72D0-459D-A920-EB9E04840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4. </a:t>
            </a:r>
            <a:r>
              <a:rPr lang="fi-FI" dirty="0" err="1"/>
              <a:t>Add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components</a:t>
            </a:r>
            <a:r>
              <a:rPr lang="fi-FI" dirty="0"/>
              <a:t>, </a:t>
            </a:r>
            <a:r>
              <a:rPr lang="fi-FI" dirty="0" err="1"/>
              <a:t>create</a:t>
            </a:r>
            <a:r>
              <a:rPr lang="fi-FI" dirty="0"/>
              <a:t> a </a:t>
            </a:r>
            <a:r>
              <a:rPr lang="fi-FI" dirty="0" err="1"/>
              <a:t>new</a:t>
            </a:r>
            <a:r>
              <a:rPr lang="fi-FI" dirty="0"/>
              <a:t> </a:t>
            </a:r>
            <a:r>
              <a:rPr lang="fi-FI" dirty="0" err="1"/>
              <a:t>footprint</a:t>
            </a:r>
            <a:endParaRPr lang="fi-FI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5AE3FD-30B2-4D0D-B505-5BD6BBDAC7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i-FI" dirty="0" err="1"/>
              <a:t>Let’s</a:t>
            </a:r>
            <a:r>
              <a:rPr lang="fi-FI" dirty="0"/>
              <a:t> </a:t>
            </a:r>
            <a:r>
              <a:rPr lang="fi-FI" dirty="0" err="1"/>
              <a:t>create</a:t>
            </a:r>
            <a:r>
              <a:rPr lang="fi-FI" dirty="0"/>
              <a:t> a </a:t>
            </a:r>
            <a:r>
              <a:rPr lang="fi-FI" dirty="0" err="1"/>
              <a:t>new</a:t>
            </a:r>
            <a:r>
              <a:rPr lang="fi-FI" dirty="0"/>
              <a:t> </a:t>
            </a:r>
            <a:r>
              <a:rPr lang="fi-FI" dirty="0" err="1"/>
              <a:t>footprint</a:t>
            </a:r>
            <a:r>
              <a:rPr lang="fi-FI" dirty="0"/>
              <a:t> for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potentiometer</a:t>
            </a:r>
            <a:endParaRPr lang="fi-FI" dirty="0"/>
          </a:p>
          <a:p>
            <a:endParaRPr lang="fi-FI" dirty="0"/>
          </a:p>
          <a:p>
            <a:r>
              <a:rPr lang="fi-FI" dirty="0" err="1"/>
              <a:t>Create</a:t>
            </a:r>
            <a:r>
              <a:rPr lang="fi-FI" dirty="0"/>
              <a:t> a </a:t>
            </a:r>
            <a:r>
              <a:rPr lang="fi-FI" dirty="0" err="1"/>
              <a:t>new</a:t>
            </a:r>
            <a:r>
              <a:rPr lang="fi-FI" dirty="0"/>
              <a:t> </a:t>
            </a:r>
            <a:r>
              <a:rPr lang="fi-FI" dirty="0" err="1"/>
              <a:t>folder</a:t>
            </a:r>
            <a:r>
              <a:rPr lang="fi-FI" dirty="0"/>
              <a:t> inside </a:t>
            </a:r>
            <a:r>
              <a:rPr lang="fi-FI" dirty="0" err="1"/>
              <a:t>project</a:t>
            </a:r>
            <a:r>
              <a:rPr lang="fi-FI" dirty="0"/>
              <a:t> </a:t>
            </a:r>
            <a:r>
              <a:rPr lang="fi-FI" dirty="0" err="1"/>
              <a:t>directory</a:t>
            </a:r>
            <a:r>
              <a:rPr lang="fi-FI" dirty="0"/>
              <a:t> </a:t>
            </a:r>
            <a:r>
              <a:rPr lang="fi-FI" dirty="0" err="1"/>
              <a:t>called</a:t>
            </a:r>
            <a:r>
              <a:rPr lang="fi-FI" dirty="0"/>
              <a:t> </a:t>
            </a:r>
            <a:r>
              <a:rPr lang="fi-FI" dirty="0" err="1"/>
              <a:t>e.g</a:t>
            </a:r>
            <a:r>
              <a:rPr lang="fi-FI" dirty="0"/>
              <a:t>.           </a:t>
            </a:r>
          </a:p>
          <a:p>
            <a:pPr marL="0" indent="0">
              <a:buNone/>
            </a:pPr>
            <a:r>
              <a:rPr lang="fi-FI" dirty="0"/>
              <a:t>							’potentio_1.pretty’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FA8B28-44E0-4E1E-8257-039C861828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3487" y="2179319"/>
            <a:ext cx="9725025" cy="6953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CFFD370-32DB-4CBB-B157-9612820579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7762" y="3291206"/>
            <a:ext cx="3790950" cy="11239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CD4F44C-7694-4947-9240-96259119E1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581684"/>
            <a:ext cx="6619875" cy="7143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4A60FC0-8FDD-4CFC-8510-F43911F548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0333" y="4201297"/>
            <a:ext cx="5511667" cy="2656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1081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9EA5B8-4118-4BA4-96FF-AFB76417BA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4. </a:t>
            </a:r>
            <a:r>
              <a:rPr lang="fi-FI" dirty="0" err="1"/>
              <a:t>Add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components</a:t>
            </a:r>
            <a:r>
              <a:rPr lang="fi-FI" dirty="0"/>
              <a:t>, </a:t>
            </a:r>
            <a:r>
              <a:rPr lang="fi-FI" dirty="0" err="1"/>
              <a:t>create</a:t>
            </a:r>
            <a:r>
              <a:rPr lang="fi-FI" dirty="0"/>
              <a:t> a </a:t>
            </a:r>
            <a:r>
              <a:rPr lang="fi-FI" dirty="0" err="1"/>
              <a:t>new</a:t>
            </a:r>
            <a:r>
              <a:rPr lang="fi-FI" dirty="0"/>
              <a:t> </a:t>
            </a:r>
            <a:r>
              <a:rPr lang="fi-FI" dirty="0" err="1"/>
              <a:t>footprint</a:t>
            </a:r>
            <a:endParaRPr lang="fi-FI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AC10F3-A40F-463B-846E-E5F7D6A558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i-FI" dirty="0"/>
              <a:t>1:							3:</a:t>
            </a:r>
          </a:p>
          <a:p>
            <a:endParaRPr lang="fi-FI" dirty="0"/>
          </a:p>
          <a:p>
            <a:endParaRPr lang="fi-FI" dirty="0"/>
          </a:p>
          <a:p>
            <a:r>
              <a:rPr lang="fi-FI" dirty="0"/>
              <a:t>2:							4: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EA5788-FA58-4500-9987-CF6BCF0B87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190" y="2259012"/>
            <a:ext cx="1905000" cy="8667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64A2925-B884-4414-AAB1-060AC3046D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5180" y="2225675"/>
            <a:ext cx="3200400" cy="9334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45E974C-9749-49B8-8E4D-61904A683F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664" y="3757611"/>
            <a:ext cx="5921715" cy="223953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8097F53-21A8-46BE-B482-CF77E6E516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91964" y="3901259"/>
            <a:ext cx="3143250" cy="136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5409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62ECC-4314-415C-8B82-13DAA842AD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4. </a:t>
            </a:r>
            <a:r>
              <a:rPr lang="fi-FI" dirty="0" err="1"/>
              <a:t>Add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components</a:t>
            </a:r>
            <a:r>
              <a:rPr lang="fi-FI" dirty="0"/>
              <a:t>, </a:t>
            </a:r>
            <a:r>
              <a:rPr lang="fi-FI" dirty="0" err="1"/>
              <a:t>create</a:t>
            </a:r>
            <a:r>
              <a:rPr lang="fi-FI" dirty="0"/>
              <a:t> a </a:t>
            </a:r>
            <a:r>
              <a:rPr lang="fi-FI" dirty="0" err="1"/>
              <a:t>new</a:t>
            </a:r>
            <a:r>
              <a:rPr lang="fi-FI" dirty="0"/>
              <a:t> </a:t>
            </a:r>
            <a:r>
              <a:rPr lang="fi-FI" dirty="0" err="1"/>
              <a:t>footprint</a:t>
            </a:r>
            <a:endParaRPr lang="fi-FI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F0EEDA-1969-4F83-8AE8-D3F985DD75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i-FI" dirty="0" err="1"/>
              <a:t>Right</a:t>
            </a:r>
            <a:r>
              <a:rPr lang="fi-FI" dirty="0"/>
              <a:t> </a:t>
            </a:r>
            <a:r>
              <a:rPr lang="fi-FI" dirty="0" err="1"/>
              <a:t>click</a:t>
            </a:r>
            <a:r>
              <a:rPr lang="fi-FI" dirty="0"/>
              <a:t>, </a:t>
            </a:r>
            <a:r>
              <a:rPr lang="fi-FI" dirty="0" err="1"/>
              <a:t>select</a:t>
            </a:r>
            <a:r>
              <a:rPr lang="fi-FI" dirty="0"/>
              <a:t> </a:t>
            </a:r>
            <a:r>
              <a:rPr lang="fi-FI" dirty="0" err="1"/>
              <a:t>grid</a:t>
            </a:r>
            <a:r>
              <a:rPr lang="fi-FI" dirty="0"/>
              <a:t> 2.54mm -&gt; </a:t>
            </a:r>
          </a:p>
          <a:p>
            <a:r>
              <a:rPr lang="fi-FI" dirty="0" err="1"/>
              <a:t>Add</a:t>
            </a:r>
            <a:r>
              <a:rPr lang="fi-FI" dirty="0"/>
              <a:t> 3 </a:t>
            </a:r>
            <a:r>
              <a:rPr lang="fi-FI" dirty="0" err="1"/>
              <a:t>pads</a:t>
            </a:r>
            <a:endParaRPr lang="fi-FI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FD3C2E-1627-4044-A381-7FC2063F7D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166" y="2811779"/>
            <a:ext cx="1426342" cy="38144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873CBEE-6D00-4577-AB06-88A07140BC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6250" y="1552575"/>
            <a:ext cx="4095750" cy="53054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044E368-C9BA-4A43-A016-65B94A6E1B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2060" y="2437763"/>
            <a:ext cx="4686300" cy="456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651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C5B45C-4212-4E00-BC26-6D23C3574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4. </a:t>
            </a:r>
            <a:r>
              <a:rPr lang="fi-FI" dirty="0" err="1"/>
              <a:t>Add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components</a:t>
            </a:r>
            <a:r>
              <a:rPr lang="fi-FI" dirty="0"/>
              <a:t>, </a:t>
            </a:r>
            <a:r>
              <a:rPr lang="fi-FI" dirty="0" err="1"/>
              <a:t>create</a:t>
            </a:r>
            <a:r>
              <a:rPr lang="fi-FI" dirty="0"/>
              <a:t> a </a:t>
            </a:r>
            <a:r>
              <a:rPr lang="fi-FI" dirty="0" err="1"/>
              <a:t>new</a:t>
            </a:r>
            <a:r>
              <a:rPr lang="fi-FI" dirty="0"/>
              <a:t> </a:t>
            </a:r>
            <a:r>
              <a:rPr lang="fi-FI" dirty="0" err="1"/>
              <a:t>footprint</a:t>
            </a:r>
            <a:endParaRPr lang="fi-FI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C8728C-27BB-4AC4-8C8D-2333257A19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i-FI" dirty="0"/>
              <a:t>Save the footprint</a:t>
            </a:r>
          </a:p>
          <a:p>
            <a:endParaRPr lang="en-US" dirty="0"/>
          </a:p>
          <a:p>
            <a:r>
              <a:rPr lang="en-US" dirty="0"/>
              <a:t>Close the window and return to </a:t>
            </a:r>
            <a:r>
              <a:rPr lang="en-US" dirty="0" err="1"/>
              <a:t>EESchema</a:t>
            </a:r>
            <a:endParaRPr lang="en-US" dirty="0"/>
          </a:p>
          <a:p>
            <a:r>
              <a:rPr lang="en-US" dirty="0"/>
              <a:t>Open </a:t>
            </a:r>
            <a:r>
              <a:rPr lang="en-US" dirty="0" err="1"/>
              <a:t>CvPcb</a:t>
            </a:r>
            <a:r>
              <a:rPr lang="en-US" dirty="0"/>
              <a:t> to associate footprints to components</a:t>
            </a:r>
          </a:p>
          <a:p>
            <a:endParaRPr lang="en-US" dirty="0"/>
          </a:p>
          <a:p>
            <a:r>
              <a:rPr lang="en-US" dirty="0"/>
              <a:t>Press Annotate and Ok</a:t>
            </a:r>
          </a:p>
          <a:p>
            <a:r>
              <a:rPr lang="en-US" dirty="0"/>
              <a:t>Wait…</a:t>
            </a:r>
          </a:p>
          <a:p>
            <a:endParaRPr lang="fi-FI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0E3659-25E0-47CC-A734-8D8C98AEDA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0520" y="1934511"/>
            <a:ext cx="2876550" cy="9048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933" y="3778626"/>
            <a:ext cx="9667875" cy="60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8543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3DA80-9712-47AC-A1B4-D03ED27D1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5. </a:t>
            </a:r>
            <a:r>
              <a:rPr lang="fi-FI" dirty="0" err="1"/>
              <a:t>Associate</a:t>
            </a:r>
            <a:r>
              <a:rPr lang="fi-FI" dirty="0"/>
              <a:t> </a:t>
            </a:r>
            <a:r>
              <a:rPr lang="fi-FI" dirty="0" err="1"/>
              <a:t>footprints</a:t>
            </a:r>
            <a:r>
              <a:rPr lang="fi-FI" dirty="0"/>
              <a:t> to </a:t>
            </a:r>
            <a:r>
              <a:rPr lang="fi-FI" dirty="0" err="1"/>
              <a:t>components</a:t>
            </a:r>
            <a:r>
              <a:rPr lang="fi-FI" dirty="0"/>
              <a:t>, </a:t>
            </a:r>
            <a:r>
              <a:rPr lang="fi-FI" dirty="0" err="1"/>
              <a:t>importing</a:t>
            </a:r>
            <a:r>
              <a:rPr lang="fi-FI" dirty="0"/>
              <a:t> </a:t>
            </a:r>
            <a:r>
              <a:rPr lang="fi-FI" dirty="0" err="1"/>
              <a:t>libraries</a:t>
            </a:r>
            <a:endParaRPr lang="fi-FI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36A957-6DE4-41C0-8A83-922FBE3A30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i-FI" dirty="0"/>
              <a:t>It is </a:t>
            </a:r>
            <a:r>
              <a:rPr lang="fi-FI" dirty="0" err="1"/>
              <a:t>possible</a:t>
            </a:r>
            <a:r>
              <a:rPr lang="fi-FI" dirty="0"/>
              <a:t> </a:t>
            </a:r>
            <a:r>
              <a:rPr lang="fi-FI" dirty="0" err="1"/>
              <a:t>that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school</a:t>
            </a:r>
            <a:r>
              <a:rPr lang="fi-FI" dirty="0"/>
              <a:t> </a:t>
            </a:r>
            <a:r>
              <a:rPr lang="fi-FI" dirty="0" err="1"/>
              <a:t>computers</a:t>
            </a:r>
            <a:r>
              <a:rPr lang="fi-FI" dirty="0"/>
              <a:t> </a:t>
            </a:r>
            <a:r>
              <a:rPr lang="fi-FI" dirty="0" err="1"/>
              <a:t>do</a:t>
            </a:r>
            <a:r>
              <a:rPr lang="fi-FI" dirty="0"/>
              <a:t> </a:t>
            </a:r>
            <a:r>
              <a:rPr lang="fi-FI" dirty="0" err="1"/>
              <a:t>not</a:t>
            </a:r>
            <a:r>
              <a:rPr lang="fi-FI" dirty="0"/>
              <a:t> </a:t>
            </a:r>
            <a:r>
              <a:rPr lang="fi-FI" dirty="0" err="1"/>
              <a:t>have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libraries</a:t>
            </a:r>
            <a:r>
              <a:rPr lang="fi-FI" dirty="0"/>
              <a:t> </a:t>
            </a:r>
            <a:r>
              <a:rPr lang="fi-FI" dirty="0" err="1"/>
              <a:t>needed</a:t>
            </a:r>
            <a:r>
              <a:rPr lang="fi-FI" dirty="0"/>
              <a:t>, import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libraries</a:t>
            </a:r>
            <a:r>
              <a:rPr lang="fi-FI" dirty="0"/>
              <a:t> </a:t>
            </a:r>
            <a:r>
              <a:rPr lang="fi-FI" dirty="0" err="1"/>
              <a:t>downloaded</a:t>
            </a:r>
            <a:r>
              <a:rPr lang="fi-FI" dirty="0"/>
              <a:t> </a:t>
            </a:r>
            <a:r>
              <a:rPr lang="fi-FI" dirty="0" err="1"/>
              <a:t>from</a:t>
            </a:r>
            <a:r>
              <a:rPr lang="fi-FI" dirty="0"/>
              <a:t> </a:t>
            </a:r>
            <a:r>
              <a:rPr lang="fi-FI" dirty="0" err="1"/>
              <a:t>github</a:t>
            </a:r>
            <a:endParaRPr lang="fi-FI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B92C10-8016-4255-B99A-87BF49D41F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654386"/>
            <a:ext cx="2752725" cy="8572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18EE6A5-DEAF-4D4D-8E3E-25389DFE73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3285" y="2606761"/>
            <a:ext cx="4000500" cy="9048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D4EB5EE-1C16-4FAC-A8E3-4335726D11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3090" y="2654386"/>
            <a:ext cx="3238500" cy="11525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EF6DCE-23E2-47F6-964F-14488ABDCA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0410" y="3677165"/>
            <a:ext cx="4143375" cy="3133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86405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5. Associate footprints to components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Now, tell </a:t>
            </a:r>
            <a:r>
              <a:rPr lang="en-US" dirty="0" err="1"/>
              <a:t>KiCAD</a:t>
            </a:r>
            <a:r>
              <a:rPr lang="en-US" dirty="0"/>
              <a:t> what is each component’s footprint</a:t>
            </a:r>
          </a:p>
          <a:p>
            <a:r>
              <a:rPr lang="en-US" dirty="0"/>
              <a:t>Datasheets and shop product pages of internet suppliers (Mouser etc…) may prove useful</a:t>
            </a:r>
          </a:p>
          <a:p>
            <a:endParaRPr lang="fi-FI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07" y="3422133"/>
            <a:ext cx="11969186" cy="1570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94608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i-FI" dirty="0"/>
              <a:t>5. Associate footprints to components, Spoiler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583D307-2273-44F7-8343-B5EABD0C49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20779" y="957418"/>
            <a:ext cx="6741896" cy="5900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1765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5. Associate footprints to components, create netlist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i-FI" dirty="0"/>
              <a:t>Remember to save your changes</a:t>
            </a:r>
          </a:p>
          <a:p>
            <a:endParaRPr lang="fi-FI" dirty="0"/>
          </a:p>
          <a:p>
            <a:r>
              <a:rPr lang="fi-FI" dirty="0"/>
              <a:t>Close this window, return to main window and generate netlist</a:t>
            </a:r>
          </a:p>
          <a:p>
            <a:endParaRPr lang="fi-FI" dirty="0"/>
          </a:p>
          <a:p>
            <a:pPr marL="0" indent="0">
              <a:buNone/>
            </a:pPr>
            <a:endParaRPr lang="fi-FI" dirty="0"/>
          </a:p>
          <a:p>
            <a:endParaRPr lang="fi-FI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47394"/>
            <a:ext cx="3848100" cy="6477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237951"/>
            <a:ext cx="9772650" cy="65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369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5E9201-6B3B-4A17-9F62-AFA0ACE0A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/>
              <a:t>Workflow</a:t>
            </a:r>
            <a:endParaRPr lang="fi-FI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E17286-DC27-4F48-A7D4-76828273C8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6292"/>
            <a:ext cx="10515600" cy="4850671"/>
          </a:xfrm>
        </p:spPr>
        <p:txBody>
          <a:bodyPr>
            <a:normAutofit/>
          </a:bodyPr>
          <a:lstStyle/>
          <a:p>
            <a:endParaRPr lang="fi-FI" sz="1800" dirty="0"/>
          </a:p>
          <a:p>
            <a:r>
              <a:rPr lang="fi-FI" sz="1800" dirty="0"/>
              <a:t>1: </a:t>
            </a:r>
            <a:r>
              <a:rPr lang="fi-FI" sz="1800" b="1" dirty="0"/>
              <a:t>Decide what is to be done</a:t>
            </a:r>
          </a:p>
          <a:p>
            <a:r>
              <a:rPr lang="fi-FI" sz="1800" dirty="0"/>
              <a:t>2: </a:t>
            </a:r>
            <a:r>
              <a:rPr lang="fi-FI" sz="1800" b="1" dirty="0"/>
              <a:t>Choose components</a:t>
            </a:r>
          </a:p>
          <a:p>
            <a:pPr lvl="1"/>
            <a:r>
              <a:rPr lang="fi-FI" sz="1800" dirty="0"/>
              <a:t>Use datasheets when doing this</a:t>
            </a:r>
          </a:p>
          <a:p>
            <a:pPr lvl="1"/>
            <a:r>
              <a:rPr lang="fi-FI" sz="1800" dirty="0"/>
              <a:t>Make sure </a:t>
            </a:r>
            <a:r>
              <a:rPr lang="fi-FI" sz="1800" dirty="0" err="1"/>
              <a:t>components</a:t>
            </a:r>
            <a:r>
              <a:rPr lang="fi-FI" sz="1800" dirty="0"/>
              <a:t> </a:t>
            </a:r>
            <a:r>
              <a:rPr lang="fi-FI" sz="1800" dirty="0" err="1"/>
              <a:t>are</a:t>
            </a:r>
            <a:r>
              <a:rPr lang="fi-FI" sz="1800" dirty="0"/>
              <a:t> </a:t>
            </a:r>
            <a:r>
              <a:rPr lang="fi-FI" sz="1800" dirty="0" err="1"/>
              <a:t>compatible</a:t>
            </a:r>
            <a:r>
              <a:rPr lang="fi-FI" sz="1800" dirty="0"/>
              <a:t>	</a:t>
            </a:r>
          </a:p>
          <a:p>
            <a:r>
              <a:rPr lang="fi-FI" sz="1800" dirty="0"/>
              <a:t>3: Open </a:t>
            </a:r>
            <a:r>
              <a:rPr lang="fi-FI" sz="1800" dirty="0" err="1"/>
              <a:t>KiCAD</a:t>
            </a:r>
            <a:r>
              <a:rPr lang="fi-FI" sz="1800" dirty="0"/>
              <a:t> and </a:t>
            </a:r>
            <a:r>
              <a:rPr lang="fi-FI" sz="1800" dirty="0" err="1"/>
              <a:t>start</a:t>
            </a:r>
            <a:r>
              <a:rPr lang="fi-FI" sz="1800" dirty="0"/>
              <a:t> a </a:t>
            </a:r>
            <a:r>
              <a:rPr lang="fi-FI" sz="1800" dirty="0" err="1"/>
              <a:t>new</a:t>
            </a:r>
            <a:r>
              <a:rPr lang="fi-FI" sz="1800" dirty="0"/>
              <a:t> </a:t>
            </a:r>
            <a:r>
              <a:rPr lang="fi-FI" sz="1800" dirty="0" err="1"/>
              <a:t>project</a:t>
            </a:r>
            <a:endParaRPr lang="fi-FI" sz="1800" dirty="0"/>
          </a:p>
          <a:p>
            <a:r>
              <a:rPr lang="fi-FI" sz="1800" dirty="0"/>
              <a:t>4: </a:t>
            </a:r>
            <a:r>
              <a:rPr lang="fi-FI" sz="1800" b="1" dirty="0" err="1"/>
              <a:t>Add</a:t>
            </a:r>
            <a:r>
              <a:rPr lang="fi-FI" sz="1800" b="1" dirty="0"/>
              <a:t> </a:t>
            </a:r>
            <a:r>
              <a:rPr lang="fi-FI" sz="1800" b="1" dirty="0" err="1"/>
              <a:t>the</a:t>
            </a:r>
            <a:r>
              <a:rPr lang="fi-FI" sz="1800" b="1" dirty="0"/>
              <a:t> </a:t>
            </a:r>
            <a:r>
              <a:rPr lang="fi-FI" sz="1800" b="1" dirty="0" err="1"/>
              <a:t>components</a:t>
            </a:r>
            <a:r>
              <a:rPr lang="fi-FI" sz="1800" b="1" dirty="0"/>
              <a:t> and </a:t>
            </a:r>
            <a:r>
              <a:rPr lang="fi-FI" sz="1800" b="1" dirty="0" err="1"/>
              <a:t>make</a:t>
            </a:r>
            <a:r>
              <a:rPr lang="fi-FI" sz="1800" b="1" dirty="0"/>
              <a:t> </a:t>
            </a:r>
            <a:r>
              <a:rPr lang="fi-FI" sz="1800" b="1" dirty="0" err="1"/>
              <a:t>the</a:t>
            </a:r>
            <a:r>
              <a:rPr lang="fi-FI" sz="1800" b="1" dirty="0"/>
              <a:t> </a:t>
            </a:r>
            <a:r>
              <a:rPr lang="fi-FI" sz="1800" b="1" dirty="0" err="1"/>
              <a:t>wirings</a:t>
            </a:r>
            <a:r>
              <a:rPr lang="fi-FI" sz="1800" b="1" dirty="0"/>
              <a:t> in </a:t>
            </a:r>
            <a:r>
              <a:rPr lang="fi-FI" sz="1800" b="1" dirty="0" err="1"/>
              <a:t>EESchema</a:t>
            </a:r>
            <a:endParaRPr lang="fi-FI" sz="1800" b="1" dirty="0"/>
          </a:p>
          <a:p>
            <a:pPr lvl="1"/>
            <a:r>
              <a:rPr lang="fi-FI" sz="1400" dirty="0" err="1"/>
              <a:t>Use</a:t>
            </a:r>
            <a:r>
              <a:rPr lang="fi-FI" sz="1400" dirty="0"/>
              <a:t> </a:t>
            </a:r>
            <a:r>
              <a:rPr lang="fi-FI" sz="1400" dirty="0" err="1"/>
              <a:t>datasheets</a:t>
            </a:r>
            <a:r>
              <a:rPr lang="fi-FI" sz="1400" dirty="0"/>
              <a:t> to </a:t>
            </a:r>
            <a:r>
              <a:rPr lang="fi-FI" sz="1400" dirty="0" err="1"/>
              <a:t>find</a:t>
            </a:r>
            <a:r>
              <a:rPr lang="fi-FI" sz="1400" dirty="0"/>
              <a:t> </a:t>
            </a:r>
            <a:r>
              <a:rPr lang="fi-FI" sz="1400" dirty="0" err="1"/>
              <a:t>correct</a:t>
            </a:r>
            <a:r>
              <a:rPr lang="fi-FI" sz="1400" dirty="0"/>
              <a:t> </a:t>
            </a:r>
            <a:r>
              <a:rPr lang="fi-FI" sz="1400" dirty="0" err="1"/>
              <a:t>pins</a:t>
            </a:r>
            <a:endParaRPr lang="fi-FI" sz="1400" dirty="0"/>
          </a:p>
          <a:p>
            <a:r>
              <a:rPr lang="fi-FI" sz="1800" dirty="0"/>
              <a:t>5: </a:t>
            </a:r>
            <a:r>
              <a:rPr lang="fi-FI" sz="1800" dirty="0" err="1"/>
              <a:t>Associate</a:t>
            </a:r>
            <a:r>
              <a:rPr lang="fi-FI" sz="1800" dirty="0"/>
              <a:t> </a:t>
            </a:r>
            <a:r>
              <a:rPr lang="fi-FI" sz="1800" dirty="0" err="1"/>
              <a:t>footprints</a:t>
            </a:r>
            <a:r>
              <a:rPr lang="fi-FI" sz="1800" dirty="0"/>
              <a:t> to </a:t>
            </a:r>
            <a:r>
              <a:rPr lang="fi-FI" sz="1800" dirty="0" err="1"/>
              <a:t>components</a:t>
            </a:r>
            <a:r>
              <a:rPr lang="fi-FI" sz="1800" dirty="0"/>
              <a:t> and </a:t>
            </a:r>
            <a:r>
              <a:rPr lang="fi-FI" sz="1800" dirty="0" err="1"/>
              <a:t>create</a:t>
            </a:r>
            <a:r>
              <a:rPr lang="fi-FI" sz="1800" dirty="0"/>
              <a:t> a </a:t>
            </a:r>
            <a:r>
              <a:rPr lang="fi-FI" sz="1800" dirty="0" err="1"/>
              <a:t>netlist</a:t>
            </a:r>
            <a:endParaRPr lang="fi-FI" sz="1800" dirty="0"/>
          </a:p>
          <a:p>
            <a:r>
              <a:rPr lang="fi-FI" sz="1800" dirty="0"/>
              <a:t>6: Open </a:t>
            </a:r>
            <a:r>
              <a:rPr lang="fi-FI" sz="1800" dirty="0" err="1"/>
              <a:t>PCBnew</a:t>
            </a:r>
            <a:r>
              <a:rPr lang="fi-FI" sz="1800" dirty="0"/>
              <a:t>, </a:t>
            </a:r>
            <a:r>
              <a:rPr lang="fi-FI" sz="1800" dirty="0" err="1"/>
              <a:t>read</a:t>
            </a:r>
            <a:r>
              <a:rPr lang="fi-FI" sz="1800" dirty="0"/>
              <a:t> </a:t>
            </a:r>
            <a:r>
              <a:rPr lang="fi-FI" sz="1800" dirty="0" err="1"/>
              <a:t>the</a:t>
            </a:r>
            <a:r>
              <a:rPr lang="fi-FI" sz="1800" dirty="0"/>
              <a:t> </a:t>
            </a:r>
            <a:r>
              <a:rPr lang="fi-FI" sz="1800" dirty="0" err="1"/>
              <a:t>netlist</a:t>
            </a:r>
            <a:r>
              <a:rPr lang="fi-FI" sz="1800" dirty="0"/>
              <a:t> and set design </a:t>
            </a:r>
            <a:r>
              <a:rPr lang="fi-FI" sz="1800" dirty="0" err="1"/>
              <a:t>rules</a:t>
            </a:r>
            <a:endParaRPr lang="fi-FI" sz="1800" dirty="0"/>
          </a:p>
          <a:p>
            <a:r>
              <a:rPr lang="fi-FI" sz="1800" dirty="0"/>
              <a:t>7</a:t>
            </a:r>
            <a:r>
              <a:rPr lang="fi-FI" sz="1800" b="1" dirty="0"/>
              <a:t>: Place </a:t>
            </a:r>
            <a:r>
              <a:rPr lang="fi-FI" sz="1800" b="1" dirty="0" err="1"/>
              <a:t>components</a:t>
            </a:r>
            <a:r>
              <a:rPr lang="fi-FI" sz="1800" b="1" dirty="0"/>
              <a:t> , </a:t>
            </a:r>
            <a:r>
              <a:rPr lang="fi-FI" sz="1800" b="1" dirty="0" err="1"/>
              <a:t>wirings</a:t>
            </a:r>
            <a:r>
              <a:rPr lang="fi-FI" sz="1800" b="1" dirty="0"/>
              <a:t>, </a:t>
            </a:r>
            <a:r>
              <a:rPr lang="fi-FI" sz="1800" b="1" dirty="0" err="1"/>
              <a:t>borders</a:t>
            </a:r>
            <a:r>
              <a:rPr lang="fi-FI" sz="1800" b="1" dirty="0"/>
              <a:t>, </a:t>
            </a:r>
            <a:r>
              <a:rPr lang="fi-FI" sz="1800" b="1" dirty="0" err="1"/>
              <a:t>filled</a:t>
            </a:r>
            <a:r>
              <a:rPr lang="fi-FI" sz="1800" b="1" dirty="0"/>
              <a:t> </a:t>
            </a:r>
            <a:r>
              <a:rPr lang="fi-FI" sz="1800" b="1" dirty="0" err="1"/>
              <a:t>areas</a:t>
            </a:r>
            <a:r>
              <a:rPr lang="fi-FI" sz="1800" b="1" dirty="0"/>
              <a:t> etc.</a:t>
            </a:r>
          </a:p>
          <a:p>
            <a:r>
              <a:rPr lang="fi-FI" sz="1800" dirty="0"/>
              <a:t>8: </a:t>
            </a:r>
            <a:r>
              <a:rPr lang="fi-FI" sz="1800" dirty="0" err="1"/>
              <a:t>Create</a:t>
            </a:r>
            <a:r>
              <a:rPr lang="fi-FI" sz="1800" dirty="0"/>
              <a:t> </a:t>
            </a:r>
            <a:r>
              <a:rPr lang="fi-FI" sz="1800" dirty="0" err="1"/>
              <a:t>files</a:t>
            </a:r>
            <a:r>
              <a:rPr lang="fi-FI" sz="1800" dirty="0"/>
              <a:t> </a:t>
            </a:r>
            <a:r>
              <a:rPr lang="fi-FI" sz="1800" dirty="0" err="1"/>
              <a:t>needed</a:t>
            </a:r>
            <a:r>
              <a:rPr lang="fi-FI" sz="1800" dirty="0"/>
              <a:t> to </a:t>
            </a:r>
            <a:r>
              <a:rPr lang="fi-FI" sz="1800" dirty="0" err="1"/>
              <a:t>manufacture</a:t>
            </a:r>
            <a:r>
              <a:rPr lang="fi-FI" sz="1800" dirty="0"/>
              <a:t> PCB</a:t>
            </a:r>
          </a:p>
          <a:p>
            <a:pPr lvl="1"/>
            <a:r>
              <a:rPr lang="fi-FI" sz="1400" dirty="0"/>
              <a:t>In workshop: </a:t>
            </a:r>
            <a:r>
              <a:rPr lang="fi-FI" sz="1400" dirty="0" err="1"/>
              <a:t>plot</a:t>
            </a:r>
            <a:r>
              <a:rPr lang="fi-FI" sz="1400" dirty="0"/>
              <a:t> </a:t>
            </a:r>
            <a:r>
              <a:rPr lang="fi-FI" sz="1400" dirty="0" err="1"/>
              <a:t>the</a:t>
            </a:r>
            <a:r>
              <a:rPr lang="fi-FI" sz="1400" dirty="0"/>
              <a:t> pdf-</a:t>
            </a:r>
            <a:r>
              <a:rPr lang="fi-FI" sz="1400" dirty="0" err="1"/>
              <a:t>files</a:t>
            </a:r>
            <a:r>
              <a:rPr lang="fi-FI" sz="1400" dirty="0"/>
              <a:t> (MIRROR THE FRONT COPPER IMAGE)</a:t>
            </a:r>
          </a:p>
          <a:p>
            <a:pPr lvl="1"/>
            <a:r>
              <a:rPr lang="fi-FI" sz="1400" dirty="0" err="1"/>
              <a:t>Ordered</a:t>
            </a:r>
            <a:r>
              <a:rPr lang="fi-FI" sz="1400" dirty="0"/>
              <a:t> </a:t>
            </a:r>
            <a:r>
              <a:rPr lang="fi-FI" sz="1400" dirty="0" err="1"/>
              <a:t>from</a:t>
            </a:r>
            <a:r>
              <a:rPr lang="fi-FI" sz="1400" dirty="0"/>
              <a:t> a </a:t>
            </a:r>
            <a:r>
              <a:rPr lang="fi-FI" sz="1400" dirty="0" err="1"/>
              <a:t>factory</a:t>
            </a:r>
            <a:r>
              <a:rPr lang="fi-FI" sz="1400" dirty="0"/>
              <a:t>: </a:t>
            </a:r>
            <a:r>
              <a:rPr lang="fi-FI" sz="1400" dirty="0" err="1"/>
              <a:t>plot</a:t>
            </a:r>
            <a:r>
              <a:rPr lang="fi-FI" sz="1400" dirty="0"/>
              <a:t> </a:t>
            </a:r>
            <a:r>
              <a:rPr lang="fi-FI" sz="1400" dirty="0" err="1"/>
              <a:t>gerbers</a:t>
            </a:r>
            <a:r>
              <a:rPr lang="fi-FI" sz="1400" dirty="0"/>
              <a:t> and </a:t>
            </a:r>
            <a:r>
              <a:rPr lang="fi-FI" sz="1400" dirty="0" err="1"/>
              <a:t>drill</a:t>
            </a:r>
            <a:r>
              <a:rPr lang="fi-FI" sz="1400" dirty="0"/>
              <a:t> </a:t>
            </a:r>
            <a:r>
              <a:rPr lang="fi-FI" sz="1400" dirty="0" err="1"/>
              <a:t>file</a:t>
            </a:r>
            <a:endParaRPr lang="fi-FI" sz="1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1CA2CF-EC56-43E9-B47E-8B8BBFAF58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5943972" y="984050"/>
            <a:ext cx="6830484" cy="4747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11000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ACFC38-23C1-421A-A327-4F79B19C2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/>
              <a:t>Intermission</a:t>
            </a:r>
            <a:r>
              <a:rPr lang="fi-FI" dirty="0"/>
              <a:t>, </a:t>
            </a:r>
            <a:r>
              <a:rPr lang="fi-FI" dirty="0" err="1"/>
              <a:t>continues</a:t>
            </a:r>
            <a:r>
              <a:rPr lang="fi-FI" dirty="0"/>
              <a:t> </a:t>
            </a:r>
            <a:r>
              <a:rPr lang="fi-FI" dirty="0" err="1"/>
              <a:t>tomorrow</a:t>
            </a:r>
            <a:r>
              <a:rPr lang="fi-FI" dirty="0"/>
              <a:t>…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36908B9-91D4-48C8-AB9D-1FD3662C05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i-FI" dirty="0" err="1"/>
              <a:t>Today</a:t>
            </a:r>
            <a:r>
              <a:rPr lang="fi-FI" dirty="0"/>
              <a:t> </a:t>
            </a:r>
            <a:r>
              <a:rPr lang="fi-FI" dirty="0" err="1"/>
              <a:t>we</a:t>
            </a:r>
            <a:r>
              <a:rPr lang="fi-FI" dirty="0"/>
              <a:t> </a:t>
            </a:r>
            <a:r>
              <a:rPr lang="fi-FI" dirty="0" err="1"/>
              <a:t>told</a:t>
            </a:r>
            <a:r>
              <a:rPr lang="fi-FI" dirty="0"/>
              <a:t> </a:t>
            </a:r>
            <a:r>
              <a:rPr lang="fi-FI" dirty="0" err="1"/>
              <a:t>KiCAD</a:t>
            </a:r>
            <a:r>
              <a:rPr lang="fi-FI" dirty="0"/>
              <a:t> </a:t>
            </a:r>
            <a:r>
              <a:rPr lang="fi-FI" dirty="0" err="1"/>
              <a:t>what</a:t>
            </a:r>
            <a:r>
              <a:rPr lang="fi-FI" dirty="0"/>
              <a:t> </a:t>
            </a:r>
            <a:r>
              <a:rPr lang="fi-FI" dirty="0" err="1"/>
              <a:t>components</a:t>
            </a:r>
            <a:r>
              <a:rPr lang="fi-FI" dirty="0"/>
              <a:t> </a:t>
            </a:r>
            <a:r>
              <a:rPr lang="fi-FI" dirty="0" err="1"/>
              <a:t>are</a:t>
            </a:r>
            <a:r>
              <a:rPr lang="fi-FI" dirty="0"/>
              <a:t> to </a:t>
            </a:r>
            <a:r>
              <a:rPr lang="fi-FI" dirty="0" err="1"/>
              <a:t>be</a:t>
            </a:r>
            <a:r>
              <a:rPr lang="fi-FI" dirty="0"/>
              <a:t> </a:t>
            </a:r>
            <a:r>
              <a:rPr lang="fi-FI" dirty="0" err="1"/>
              <a:t>placed</a:t>
            </a:r>
            <a:r>
              <a:rPr lang="fi-FI" dirty="0"/>
              <a:t> on </a:t>
            </a:r>
            <a:r>
              <a:rPr lang="fi-FI" dirty="0" err="1"/>
              <a:t>the</a:t>
            </a:r>
            <a:r>
              <a:rPr lang="fi-FI" dirty="0"/>
              <a:t> PCB and </a:t>
            </a:r>
            <a:r>
              <a:rPr lang="fi-FI" dirty="0" err="1"/>
              <a:t>how</a:t>
            </a:r>
            <a:r>
              <a:rPr lang="fi-FI" dirty="0"/>
              <a:t> </a:t>
            </a:r>
            <a:r>
              <a:rPr lang="fi-FI" dirty="0" err="1"/>
              <a:t>they</a:t>
            </a:r>
            <a:r>
              <a:rPr lang="fi-FI" dirty="0"/>
              <a:t> </a:t>
            </a:r>
            <a:r>
              <a:rPr lang="fi-FI" dirty="0" err="1"/>
              <a:t>should</a:t>
            </a:r>
            <a:r>
              <a:rPr lang="fi-FI" dirty="0"/>
              <a:t> </a:t>
            </a:r>
            <a:r>
              <a:rPr lang="fi-FI" dirty="0" err="1"/>
              <a:t>be</a:t>
            </a:r>
            <a:r>
              <a:rPr lang="fi-FI" dirty="0"/>
              <a:t> </a:t>
            </a:r>
            <a:r>
              <a:rPr lang="fi-FI" dirty="0" err="1"/>
              <a:t>connected</a:t>
            </a:r>
            <a:endParaRPr lang="fi-FI" dirty="0"/>
          </a:p>
          <a:p>
            <a:endParaRPr lang="fi-FI" dirty="0"/>
          </a:p>
          <a:p>
            <a:r>
              <a:rPr lang="fi-FI" dirty="0" err="1"/>
              <a:t>Tomorrow</a:t>
            </a:r>
            <a:r>
              <a:rPr lang="fi-FI" dirty="0"/>
              <a:t> </a:t>
            </a:r>
            <a:r>
              <a:rPr lang="fi-FI" dirty="0" err="1"/>
              <a:t>we</a:t>
            </a:r>
            <a:r>
              <a:rPr lang="fi-FI" dirty="0"/>
              <a:t> </a:t>
            </a:r>
            <a:r>
              <a:rPr lang="fi-FI" dirty="0" err="1"/>
              <a:t>shall</a:t>
            </a:r>
            <a:r>
              <a:rPr lang="fi-FI" dirty="0"/>
              <a:t> </a:t>
            </a:r>
            <a:r>
              <a:rPr lang="fi-FI" dirty="0" err="1"/>
              <a:t>draw</a:t>
            </a:r>
            <a:r>
              <a:rPr lang="fi-FI" dirty="0"/>
              <a:t> </a:t>
            </a:r>
            <a:r>
              <a:rPr lang="fi-FI" dirty="0" err="1"/>
              <a:t>where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components</a:t>
            </a:r>
            <a:r>
              <a:rPr lang="fi-FI" dirty="0"/>
              <a:t> and </a:t>
            </a:r>
            <a:r>
              <a:rPr lang="fi-FI" dirty="0" err="1"/>
              <a:t>wires</a:t>
            </a:r>
            <a:r>
              <a:rPr lang="fi-FI" dirty="0"/>
              <a:t> </a:t>
            </a:r>
            <a:r>
              <a:rPr lang="fi-FI" dirty="0" err="1"/>
              <a:t>will</a:t>
            </a:r>
            <a:r>
              <a:rPr lang="fi-FI" dirty="0"/>
              <a:t> </a:t>
            </a:r>
            <a:r>
              <a:rPr lang="fi-FI" dirty="0" err="1"/>
              <a:t>be</a:t>
            </a:r>
            <a:r>
              <a:rPr lang="fi-FI" dirty="0"/>
              <a:t> </a:t>
            </a:r>
            <a:r>
              <a:rPr lang="fi-FI" dirty="0" err="1"/>
              <a:t>physically</a:t>
            </a:r>
            <a:r>
              <a:rPr lang="fi-FI" dirty="0"/>
              <a:t> on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board</a:t>
            </a:r>
            <a:endParaRPr lang="fi-FI" dirty="0"/>
          </a:p>
          <a:p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262290651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16469-2C4E-486D-A7C8-D74B4899E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/>
              <a:t>Recap</a:t>
            </a:r>
            <a:r>
              <a:rPr lang="fi-FI" dirty="0"/>
              <a:t>, </a:t>
            </a:r>
            <a:r>
              <a:rPr lang="fi-FI" dirty="0" err="1"/>
              <a:t>where</a:t>
            </a:r>
            <a:r>
              <a:rPr lang="fi-FI" dirty="0"/>
              <a:t> </a:t>
            </a:r>
            <a:r>
              <a:rPr lang="fi-FI" dirty="0" err="1"/>
              <a:t>we</a:t>
            </a:r>
            <a:r>
              <a:rPr lang="fi-FI" dirty="0"/>
              <a:t> </a:t>
            </a:r>
            <a:r>
              <a:rPr lang="fi-FI" dirty="0" err="1"/>
              <a:t>are</a:t>
            </a:r>
            <a:r>
              <a:rPr lang="fi-FI" dirty="0"/>
              <a:t>, and </a:t>
            </a:r>
            <a:r>
              <a:rPr lang="fi-FI" dirty="0" err="1"/>
              <a:t>intermission</a:t>
            </a:r>
            <a:endParaRPr lang="fi-FI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D321C3-1AD5-4DD8-96B5-E2435CD2F3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8145"/>
            <a:ext cx="10515600" cy="4626874"/>
          </a:xfrm>
        </p:spPr>
        <p:txBody>
          <a:bodyPr>
            <a:normAutofit lnSpcReduction="10000"/>
          </a:bodyPr>
          <a:lstStyle/>
          <a:p>
            <a:r>
              <a:rPr lang="fi-FI" sz="1800" dirty="0"/>
              <a:t>1: </a:t>
            </a:r>
            <a:r>
              <a:rPr lang="fi-FI" sz="1800" b="1" dirty="0" err="1"/>
              <a:t>Decide</a:t>
            </a:r>
            <a:r>
              <a:rPr lang="fi-FI" sz="1800" b="1" dirty="0"/>
              <a:t> </a:t>
            </a:r>
            <a:r>
              <a:rPr lang="fi-FI" sz="1800" b="1" dirty="0" err="1"/>
              <a:t>what</a:t>
            </a:r>
            <a:r>
              <a:rPr lang="fi-FI" sz="1800" b="1" dirty="0"/>
              <a:t> is to </a:t>
            </a:r>
            <a:r>
              <a:rPr lang="fi-FI" sz="1800" b="1" dirty="0" err="1"/>
              <a:t>be</a:t>
            </a:r>
            <a:r>
              <a:rPr lang="fi-FI" sz="1800" b="1" dirty="0"/>
              <a:t> </a:t>
            </a:r>
            <a:r>
              <a:rPr lang="fi-FI" sz="1800" b="1" dirty="0" err="1"/>
              <a:t>done</a:t>
            </a:r>
            <a:endParaRPr lang="fi-FI" sz="1800" b="1" dirty="0"/>
          </a:p>
          <a:p>
            <a:r>
              <a:rPr lang="fi-FI" sz="1800" dirty="0"/>
              <a:t>2: </a:t>
            </a:r>
            <a:r>
              <a:rPr lang="fi-FI" sz="1800" b="1" dirty="0" err="1"/>
              <a:t>Choose</a:t>
            </a:r>
            <a:r>
              <a:rPr lang="fi-FI" sz="1800" b="1" dirty="0"/>
              <a:t> </a:t>
            </a:r>
            <a:r>
              <a:rPr lang="fi-FI" sz="1800" b="1" dirty="0" err="1"/>
              <a:t>components</a:t>
            </a:r>
            <a:endParaRPr lang="fi-FI" sz="1800" b="1" dirty="0"/>
          </a:p>
          <a:p>
            <a:pPr lvl="1"/>
            <a:r>
              <a:rPr lang="fi-FI" sz="1800" dirty="0" err="1"/>
              <a:t>Use</a:t>
            </a:r>
            <a:r>
              <a:rPr lang="fi-FI" sz="1800" dirty="0"/>
              <a:t> </a:t>
            </a:r>
            <a:r>
              <a:rPr lang="fi-FI" sz="1800" dirty="0" err="1"/>
              <a:t>datasheets</a:t>
            </a:r>
            <a:r>
              <a:rPr lang="fi-FI" sz="1800" dirty="0"/>
              <a:t> </a:t>
            </a:r>
            <a:r>
              <a:rPr lang="fi-FI" sz="1800" dirty="0" err="1"/>
              <a:t>when</a:t>
            </a:r>
            <a:r>
              <a:rPr lang="fi-FI" sz="1800" dirty="0"/>
              <a:t> </a:t>
            </a:r>
            <a:r>
              <a:rPr lang="fi-FI" sz="1800" dirty="0" err="1"/>
              <a:t>doing</a:t>
            </a:r>
            <a:r>
              <a:rPr lang="fi-FI" sz="1800" dirty="0"/>
              <a:t> </a:t>
            </a:r>
            <a:r>
              <a:rPr lang="fi-FI" sz="1800" dirty="0" err="1"/>
              <a:t>this</a:t>
            </a:r>
            <a:endParaRPr lang="fi-FI" sz="1800" dirty="0"/>
          </a:p>
          <a:p>
            <a:pPr lvl="1"/>
            <a:r>
              <a:rPr lang="fi-FI" sz="1800" dirty="0"/>
              <a:t>Make sure </a:t>
            </a:r>
            <a:r>
              <a:rPr lang="fi-FI" sz="1800" dirty="0" err="1"/>
              <a:t>components</a:t>
            </a:r>
            <a:r>
              <a:rPr lang="fi-FI" sz="1800" dirty="0"/>
              <a:t> </a:t>
            </a:r>
            <a:r>
              <a:rPr lang="fi-FI" sz="1800" dirty="0" err="1"/>
              <a:t>are</a:t>
            </a:r>
            <a:r>
              <a:rPr lang="fi-FI" sz="1800" dirty="0"/>
              <a:t> </a:t>
            </a:r>
            <a:r>
              <a:rPr lang="fi-FI" sz="1800" dirty="0" err="1"/>
              <a:t>compatible</a:t>
            </a:r>
            <a:r>
              <a:rPr lang="fi-FI" sz="1800" dirty="0"/>
              <a:t>	</a:t>
            </a:r>
          </a:p>
          <a:p>
            <a:r>
              <a:rPr lang="fi-FI" sz="1800" dirty="0"/>
              <a:t>3: Open </a:t>
            </a:r>
            <a:r>
              <a:rPr lang="fi-FI" sz="1800" dirty="0" err="1"/>
              <a:t>KiCAD</a:t>
            </a:r>
            <a:r>
              <a:rPr lang="fi-FI" sz="1800" dirty="0"/>
              <a:t> and </a:t>
            </a:r>
            <a:r>
              <a:rPr lang="fi-FI" sz="1800" dirty="0" err="1"/>
              <a:t>start</a:t>
            </a:r>
            <a:r>
              <a:rPr lang="fi-FI" sz="1800" dirty="0"/>
              <a:t> a </a:t>
            </a:r>
            <a:r>
              <a:rPr lang="fi-FI" sz="1800" dirty="0" err="1"/>
              <a:t>new</a:t>
            </a:r>
            <a:r>
              <a:rPr lang="fi-FI" sz="1800" dirty="0"/>
              <a:t> </a:t>
            </a:r>
            <a:r>
              <a:rPr lang="fi-FI" sz="1800" dirty="0" err="1"/>
              <a:t>project</a:t>
            </a:r>
            <a:endParaRPr lang="fi-FI" sz="1800" dirty="0"/>
          </a:p>
          <a:p>
            <a:r>
              <a:rPr lang="fi-FI" sz="1800" dirty="0"/>
              <a:t>4: </a:t>
            </a:r>
            <a:r>
              <a:rPr lang="fi-FI" sz="1800" b="1" dirty="0" err="1"/>
              <a:t>Add</a:t>
            </a:r>
            <a:r>
              <a:rPr lang="fi-FI" sz="1800" b="1" dirty="0"/>
              <a:t> </a:t>
            </a:r>
            <a:r>
              <a:rPr lang="fi-FI" sz="1800" b="1" dirty="0" err="1"/>
              <a:t>the</a:t>
            </a:r>
            <a:r>
              <a:rPr lang="fi-FI" sz="1800" b="1" dirty="0"/>
              <a:t> </a:t>
            </a:r>
            <a:r>
              <a:rPr lang="fi-FI" sz="1800" b="1" dirty="0" err="1"/>
              <a:t>components</a:t>
            </a:r>
            <a:r>
              <a:rPr lang="fi-FI" sz="1800" b="1" dirty="0"/>
              <a:t> and </a:t>
            </a:r>
            <a:r>
              <a:rPr lang="fi-FI" sz="1800" b="1" dirty="0" err="1"/>
              <a:t>make</a:t>
            </a:r>
            <a:r>
              <a:rPr lang="fi-FI" sz="1800" b="1" dirty="0"/>
              <a:t> </a:t>
            </a:r>
            <a:r>
              <a:rPr lang="fi-FI" sz="1800" b="1" dirty="0" err="1"/>
              <a:t>the</a:t>
            </a:r>
            <a:r>
              <a:rPr lang="fi-FI" sz="1800" b="1" dirty="0"/>
              <a:t> </a:t>
            </a:r>
            <a:r>
              <a:rPr lang="fi-FI" sz="1800" b="1" dirty="0" err="1"/>
              <a:t>wirings</a:t>
            </a:r>
            <a:r>
              <a:rPr lang="fi-FI" sz="1800" b="1" dirty="0"/>
              <a:t> in </a:t>
            </a:r>
            <a:r>
              <a:rPr lang="fi-FI" sz="1800" b="1" dirty="0" err="1"/>
              <a:t>EESchema</a:t>
            </a:r>
            <a:endParaRPr lang="fi-FI" sz="1800" b="1" dirty="0"/>
          </a:p>
          <a:p>
            <a:pPr lvl="1"/>
            <a:r>
              <a:rPr lang="fi-FI" sz="1400" dirty="0" err="1"/>
              <a:t>Use</a:t>
            </a:r>
            <a:r>
              <a:rPr lang="fi-FI" sz="1400" dirty="0"/>
              <a:t> </a:t>
            </a:r>
            <a:r>
              <a:rPr lang="fi-FI" sz="1400" dirty="0" err="1"/>
              <a:t>datasheets</a:t>
            </a:r>
            <a:r>
              <a:rPr lang="fi-FI" sz="1400" dirty="0"/>
              <a:t> to </a:t>
            </a:r>
            <a:r>
              <a:rPr lang="fi-FI" sz="1400" dirty="0" err="1"/>
              <a:t>find</a:t>
            </a:r>
            <a:r>
              <a:rPr lang="fi-FI" sz="1400" dirty="0"/>
              <a:t> </a:t>
            </a:r>
            <a:r>
              <a:rPr lang="fi-FI" sz="1400" dirty="0" err="1"/>
              <a:t>correct</a:t>
            </a:r>
            <a:r>
              <a:rPr lang="fi-FI" sz="1400" dirty="0"/>
              <a:t> </a:t>
            </a:r>
            <a:r>
              <a:rPr lang="fi-FI" sz="1400" dirty="0" err="1"/>
              <a:t>pins</a:t>
            </a:r>
            <a:endParaRPr lang="fi-FI" sz="1400" dirty="0"/>
          </a:p>
          <a:p>
            <a:r>
              <a:rPr lang="fi-FI" sz="1800" dirty="0"/>
              <a:t>5: </a:t>
            </a:r>
            <a:r>
              <a:rPr lang="fi-FI" sz="1800" dirty="0" err="1"/>
              <a:t>Associate</a:t>
            </a:r>
            <a:r>
              <a:rPr lang="fi-FI" sz="1800" dirty="0"/>
              <a:t> </a:t>
            </a:r>
            <a:r>
              <a:rPr lang="fi-FI" sz="1800" dirty="0" err="1"/>
              <a:t>footprints</a:t>
            </a:r>
            <a:r>
              <a:rPr lang="fi-FI" sz="1800" dirty="0"/>
              <a:t> to </a:t>
            </a:r>
            <a:r>
              <a:rPr lang="fi-FI" sz="1800" dirty="0" err="1"/>
              <a:t>components</a:t>
            </a:r>
            <a:r>
              <a:rPr lang="fi-FI" sz="1800" dirty="0"/>
              <a:t> and </a:t>
            </a:r>
            <a:r>
              <a:rPr lang="fi-FI" sz="1800" dirty="0" err="1"/>
              <a:t>create</a:t>
            </a:r>
            <a:r>
              <a:rPr lang="fi-FI" sz="1800" dirty="0"/>
              <a:t> a </a:t>
            </a:r>
            <a:r>
              <a:rPr lang="fi-FI" sz="1800" dirty="0" err="1"/>
              <a:t>netlist</a:t>
            </a:r>
            <a:endParaRPr lang="fi-FI" sz="1800" dirty="0"/>
          </a:p>
          <a:p>
            <a:r>
              <a:rPr lang="fi-FI" sz="2400" dirty="0"/>
              <a:t>&lt;- </a:t>
            </a:r>
            <a:r>
              <a:rPr lang="fi-FI" sz="2400" dirty="0" err="1"/>
              <a:t>We</a:t>
            </a:r>
            <a:r>
              <a:rPr lang="fi-FI" sz="2400" dirty="0"/>
              <a:t> </a:t>
            </a:r>
            <a:r>
              <a:rPr lang="fi-FI" sz="2400" dirty="0" err="1"/>
              <a:t>are</a:t>
            </a:r>
            <a:r>
              <a:rPr lang="fi-FI" sz="2400" dirty="0"/>
              <a:t> </a:t>
            </a:r>
            <a:r>
              <a:rPr lang="fi-FI" sz="2400" dirty="0" err="1"/>
              <a:t>here</a:t>
            </a:r>
            <a:endParaRPr lang="fi-FI" sz="2400" dirty="0"/>
          </a:p>
          <a:p>
            <a:r>
              <a:rPr lang="fi-FI" sz="1800" dirty="0"/>
              <a:t>6: Open </a:t>
            </a:r>
            <a:r>
              <a:rPr lang="fi-FI" sz="1800" dirty="0" err="1"/>
              <a:t>PCBnew</a:t>
            </a:r>
            <a:r>
              <a:rPr lang="fi-FI" sz="1800" dirty="0"/>
              <a:t>, </a:t>
            </a:r>
            <a:r>
              <a:rPr lang="fi-FI" sz="1800" dirty="0" err="1"/>
              <a:t>read</a:t>
            </a:r>
            <a:r>
              <a:rPr lang="fi-FI" sz="1800" dirty="0"/>
              <a:t> </a:t>
            </a:r>
            <a:r>
              <a:rPr lang="fi-FI" sz="1800" dirty="0" err="1"/>
              <a:t>the</a:t>
            </a:r>
            <a:r>
              <a:rPr lang="fi-FI" sz="1800" dirty="0"/>
              <a:t> </a:t>
            </a:r>
            <a:r>
              <a:rPr lang="fi-FI" sz="1800" dirty="0" err="1"/>
              <a:t>netlist</a:t>
            </a:r>
            <a:r>
              <a:rPr lang="fi-FI" sz="1800" dirty="0"/>
              <a:t> and set design </a:t>
            </a:r>
            <a:r>
              <a:rPr lang="fi-FI" sz="1800" dirty="0" err="1"/>
              <a:t>rules</a:t>
            </a:r>
            <a:endParaRPr lang="fi-FI" sz="1800" dirty="0"/>
          </a:p>
          <a:p>
            <a:r>
              <a:rPr lang="fi-FI" sz="1800" dirty="0"/>
              <a:t>7</a:t>
            </a:r>
            <a:r>
              <a:rPr lang="fi-FI" sz="1800" b="1" dirty="0"/>
              <a:t>: Place </a:t>
            </a:r>
            <a:r>
              <a:rPr lang="fi-FI" sz="1800" b="1" dirty="0" err="1"/>
              <a:t>components</a:t>
            </a:r>
            <a:r>
              <a:rPr lang="fi-FI" sz="1800" b="1" dirty="0"/>
              <a:t> , </a:t>
            </a:r>
            <a:r>
              <a:rPr lang="fi-FI" sz="1800" b="1" dirty="0" err="1"/>
              <a:t>wirings</a:t>
            </a:r>
            <a:r>
              <a:rPr lang="fi-FI" sz="1800" b="1" dirty="0"/>
              <a:t>, </a:t>
            </a:r>
            <a:r>
              <a:rPr lang="fi-FI" sz="1800" b="1" dirty="0" err="1"/>
              <a:t>borders</a:t>
            </a:r>
            <a:r>
              <a:rPr lang="fi-FI" sz="1800" b="1" dirty="0"/>
              <a:t>, </a:t>
            </a:r>
            <a:r>
              <a:rPr lang="fi-FI" sz="1800" b="1" dirty="0" err="1"/>
              <a:t>filled</a:t>
            </a:r>
            <a:r>
              <a:rPr lang="fi-FI" sz="1800" b="1" dirty="0"/>
              <a:t> </a:t>
            </a:r>
            <a:r>
              <a:rPr lang="fi-FI" sz="1800" b="1" dirty="0" err="1"/>
              <a:t>areas</a:t>
            </a:r>
            <a:r>
              <a:rPr lang="fi-FI" sz="1800" b="1" dirty="0"/>
              <a:t> etc.</a:t>
            </a:r>
          </a:p>
          <a:p>
            <a:r>
              <a:rPr lang="fi-FI" sz="1800" dirty="0"/>
              <a:t>8: </a:t>
            </a:r>
            <a:r>
              <a:rPr lang="fi-FI" sz="1800" dirty="0" err="1"/>
              <a:t>Create</a:t>
            </a:r>
            <a:r>
              <a:rPr lang="fi-FI" sz="1800" dirty="0"/>
              <a:t> </a:t>
            </a:r>
            <a:r>
              <a:rPr lang="fi-FI" sz="1800" dirty="0" err="1"/>
              <a:t>files</a:t>
            </a:r>
            <a:r>
              <a:rPr lang="fi-FI" sz="1800" dirty="0"/>
              <a:t> </a:t>
            </a:r>
            <a:r>
              <a:rPr lang="fi-FI" sz="1800" dirty="0" err="1"/>
              <a:t>needed</a:t>
            </a:r>
            <a:r>
              <a:rPr lang="fi-FI" sz="1800" dirty="0"/>
              <a:t> to </a:t>
            </a:r>
            <a:r>
              <a:rPr lang="fi-FI" sz="1800" dirty="0" err="1"/>
              <a:t>manufacture</a:t>
            </a:r>
            <a:r>
              <a:rPr lang="fi-FI" sz="1800" dirty="0"/>
              <a:t> PCB</a:t>
            </a:r>
          </a:p>
          <a:p>
            <a:pPr lvl="1"/>
            <a:r>
              <a:rPr lang="fi-FI" sz="1400" dirty="0"/>
              <a:t>In workshop: </a:t>
            </a:r>
            <a:r>
              <a:rPr lang="fi-FI" sz="1400" dirty="0" err="1"/>
              <a:t>plot</a:t>
            </a:r>
            <a:r>
              <a:rPr lang="fi-FI" sz="1400" dirty="0"/>
              <a:t> </a:t>
            </a:r>
            <a:r>
              <a:rPr lang="fi-FI" sz="1400" dirty="0" err="1"/>
              <a:t>the</a:t>
            </a:r>
            <a:r>
              <a:rPr lang="fi-FI" sz="1400" dirty="0"/>
              <a:t> pdf-</a:t>
            </a:r>
            <a:r>
              <a:rPr lang="fi-FI" sz="1400" dirty="0" err="1"/>
              <a:t>files</a:t>
            </a:r>
            <a:r>
              <a:rPr lang="fi-FI" sz="1400" dirty="0"/>
              <a:t> (MIRROR THE FRONT COPPER IMAGE)</a:t>
            </a:r>
          </a:p>
          <a:p>
            <a:pPr lvl="1"/>
            <a:r>
              <a:rPr lang="fi-FI" sz="1400" dirty="0" err="1"/>
              <a:t>Ordered</a:t>
            </a:r>
            <a:r>
              <a:rPr lang="fi-FI" sz="1400" dirty="0"/>
              <a:t> </a:t>
            </a:r>
            <a:r>
              <a:rPr lang="fi-FI" sz="1400" dirty="0" err="1"/>
              <a:t>from</a:t>
            </a:r>
            <a:r>
              <a:rPr lang="fi-FI" sz="1400" dirty="0"/>
              <a:t> a </a:t>
            </a:r>
            <a:r>
              <a:rPr lang="fi-FI" sz="1400" dirty="0" err="1"/>
              <a:t>factory</a:t>
            </a:r>
            <a:r>
              <a:rPr lang="fi-FI" sz="1400" dirty="0"/>
              <a:t>: </a:t>
            </a:r>
            <a:r>
              <a:rPr lang="fi-FI" sz="1400" dirty="0" err="1"/>
              <a:t>plot</a:t>
            </a:r>
            <a:r>
              <a:rPr lang="fi-FI" sz="1400" dirty="0"/>
              <a:t> </a:t>
            </a:r>
            <a:r>
              <a:rPr lang="fi-FI" sz="1400" dirty="0" err="1"/>
              <a:t>gerbers</a:t>
            </a:r>
            <a:r>
              <a:rPr lang="fi-FI" sz="1400" dirty="0"/>
              <a:t> and </a:t>
            </a:r>
            <a:r>
              <a:rPr lang="fi-FI" sz="1400" dirty="0" err="1"/>
              <a:t>drill</a:t>
            </a:r>
            <a:r>
              <a:rPr lang="fi-FI" sz="1400" dirty="0"/>
              <a:t> </a:t>
            </a:r>
            <a:r>
              <a:rPr lang="fi-FI" sz="1400" dirty="0" err="1"/>
              <a:t>file</a:t>
            </a:r>
            <a:endParaRPr lang="fi-FI" sz="1400" dirty="0"/>
          </a:p>
          <a:p>
            <a:endParaRPr lang="fi-FI" sz="1800" dirty="0"/>
          </a:p>
          <a:p>
            <a:endParaRPr lang="fi-FI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93452A-6284-4A49-8CD2-6EB2DB2334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21281"/>
            <a:ext cx="2222279" cy="502985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A685BDF-697A-4E8E-AEF2-3E6F0A471F3C}"/>
              </a:ext>
            </a:extLst>
          </p:cNvPr>
          <p:cNvSpPr txBox="1">
            <a:spLocks/>
          </p:cNvSpPr>
          <p:nvPr/>
        </p:nvSpPr>
        <p:spPr>
          <a:xfrm>
            <a:off x="2680568" y="6119721"/>
            <a:ext cx="4504151" cy="1325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i-FI" dirty="0" err="1"/>
              <a:t>See</a:t>
            </a:r>
            <a:r>
              <a:rPr lang="fi-FI" dirty="0"/>
              <a:t> </a:t>
            </a:r>
            <a:r>
              <a:rPr lang="fi-FI" dirty="0" err="1"/>
              <a:t>you</a:t>
            </a:r>
            <a:r>
              <a:rPr lang="fi-FI" dirty="0"/>
              <a:t> </a:t>
            </a:r>
            <a:r>
              <a:rPr lang="fi-FI" dirty="0" err="1"/>
              <a:t>tomorrow</a:t>
            </a:r>
            <a:r>
              <a:rPr lang="fi-FI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55409897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C95C15-35C9-4C9B-95EF-2E04BF040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/>
              <a:t>Welcome</a:t>
            </a:r>
            <a:r>
              <a:rPr lang="fi-FI" dirty="0"/>
              <a:t> </a:t>
            </a:r>
            <a:r>
              <a:rPr lang="fi-FI" dirty="0" err="1"/>
              <a:t>back</a:t>
            </a:r>
            <a:r>
              <a:rPr lang="fi-FI" dirty="0"/>
              <a:t>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A98D5C-A2DA-4614-9A32-E2EF36E5A9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i-FI" sz="1800" dirty="0"/>
              <a:t>1: </a:t>
            </a:r>
            <a:r>
              <a:rPr lang="fi-FI" sz="1800" b="1" dirty="0" err="1"/>
              <a:t>Decide</a:t>
            </a:r>
            <a:r>
              <a:rPr lang="fi-FI" sz="1800" b="1" dirty="0"/>
              <a:t> </a:t>
            </a:r>
            <a:r>
              <a:rPr lang="fi-FI" sz="1800" b="1" dirty="0" err="1"/>
              <a:t>what</a:t>
            </a:r>
            <a:r>
              <a:rPr lang="fi-FI" sz="1800" b="1" dirty="0"/>
              <a:t> is to </a:t>
            </a:r>
            <a:r>
              <a:rPr lang="fi-FI" sz="1800" b="1" dirty="0" err="1"/>
              <a:t>be</a:t>
            </a:r>
            <a:r>
              <a:rPr lang="fi-FI" sz="1800" b="1" dirty="0"/>
              <a:t> </a:t>
            </a:r>
            <a:r>
              <a:rPr lang="fi-FI" sz="1800" b="1" dirty="0" err="1"/>
              <a:t>done</a:t>
            </a:r>
            <a:endParaRPr lang="fi-FI" sz="1800" b="1" dirty="0"/>
          </a:p>
          <a:p>
            <a:r>
              <a:rPr lang="fi-FI" sz="1800" dirty="0"/>
              <a:t>2: </a:t>
            </a:r>
            <a:r>
              <a:rPr lang="fi-FI" sz="1800" b="1" dirty="0" err="1"/>
              <a:t>Choose</a:t>
            </a:r>
            <a:r>
              <a:rPr lang="fi-FI" sz="1800" b="1" dirty="0"/>
              <a:t> </a:t>
            </a:r>
            <a:r>
              <a:rPr lang="fi-FI" sz="1800" b="1" dirty="0" err="1"/>
              <a:t>components</a:t>
            </a:r>
            <a:endParaRPr lang="fi-FI" sz="1800" b="1" dirty="0"/>
          </a:p>
          <a:p>
            <a:pPr lvl="1"/>
            <a:r>
              <a:rPr lang="fi-FI" sz="1800" dirty="0" err="1"/>
              <a:t>Use</a:t>
            </a:r>
            <a:r>
              <a:rPr lang="fi-FI" sz="1800" dirty="0"/>
              <a:t> </a:t>
            </a:r>
            <a:r>
              <a:rPr lang="fi-FI" sz="1800" dirty="0" err="1"/>
              <a:t>datasheets</a:t>
            </a:r>
            <a:r>
              <a:rPr lang="fi-FI" sz="1800" dirty="0"/>
              <a:t> </a:t>
            </a:r>
            <a:r>
              <a:rPr lang="fi-FI" sz="1800" dirty="0" err="1"/>
              <a:t>when</a:t>
            </a:r>
            <a:r>
              <a:rPr lang="fi-FI" sz="1800" dirty="0"/>
              <a:t> </a:t>
            </a:r>
            <a:r>
              <a:rPr lang="fi-FI" sz="1800" dirty="0" err="1"/>
              <a:t>doing</a:t>
            </a:r>
            <a:r>
              <a:rPr lang="fi-FI" sz="1800" dirty="0"/>
              <a:t> </a:t>
            </a:r>
            <a:r>
              <a:rPr lang="fi-FI" sz="1800" dirty="0" err="1"/>
              <a:t>this</a:t>
            </a:r>
            <a:endParaRPr lang="fi-FI" sz="1800" dirty="0"/>
          </a:p>
          <a:p>
            <a:pPr lvl="1"/>
            <a:r>
              <a:rPr lang="fi-FI" sz="1800" dirty="0"/>
              <a:t>Make sure </a:t>
            </a:r>
            <a:r>
              <a:rPr lang="fi-FI" sz="1800" dirty="0" err="1"/>
              <a:t>components</a:t>
            </a:r>
            <a:r>
              <a:rPr lang="fi-FI" sz="1800" dirty="0"/>
              <a:t> </a:t>
            </a:r>
            <a:r>
              <a:rPr lang="fi-FI" sz="1800" dirty="0" err="1"/>
              <a:t>are</a:t>
            </a:r>
            <a:r>
              <a:rPr lang="fi-FI" sz="1800" dirty="0"/>
              <a:t> </a:t>
            </a:r>
            <a:r>
              <a:rPr lang="fi-FI" sz="1800" dirty="0" err="1"/>
              <a:t>compatible</a:t>
            </a:r>
            <a:r>
              <a:rPr lang="fi-FI" sz="1800" dirty="0"/>
              <a:t>	</a:t>
            </a:r>
          </a:p>
          <a:p>
            <a:r>
              <a:rPr lang="fi-FI" sz="1800" dirty="0"/>
              <a:t>3: Open </a:t>
            </a:r>
            <a:r>
              <a:rPr lang="fi-FI" sz="1800" dirty="0" err="1"/>
              <a:t>KiCAD</a:t>
            </a:r>
            <a:r>
              <a:rPr lang="fi-FI" sz="1800" dirty="0"/>
              <a:t> and </a:t>
            </a:r>
            <a:r>
              <a:rPr lang="fi-FI" sz="1800" dirty="0" err="1"/>
              <a:t>start</a:t>
            </a:r>
            <a:r>
              <a:rPr lang="fi-FI" sz="1800" dirty="0"/>
              <a:t> a </a:t>
            </a:r>
            <a:r>
              <a:rPr lang="fi-FI" sz="1800" dirty="0" err="1"/>
              <a:t>new</a:t>
            </a:r>
            <a:r>
              <a:rPr lang="fi-FI" sz="1800" dirty="0"/>
              <a:t> </a:t>
            </a:r>
            <a:r>
              <a:rPr lang="fi-FI" sz="1800" dirty="0" err="1"/>
              <a:t>project</a:t>
            </a:r>
            <a:endParaRPr lang="fi-FI" sz="1800" dirty="0"/>
          </a:p>
          <a:p>
            <a:r>
              <a:rPr lang="fi-FI" sz="1800" dirty="0"/>
              <a:t>4: </a:t>
            </a:r>
            <a:r>
              <a:rPr lang="fi-FI" sz="1800" b="1" dirty="0" err="1"/>
              <a:t>Add</a:t>
            </a:r>
            <a:r>
              <a:rPr lang="fi-FI" sz="1800" b="1" dirty="0"/>
              <a:t> </a:t>
            </a:r>
            <a:r>
              <a:rPr lang="fi-FI" sz="1800" b="1" dirty="0" err="1"/>
              <a:t>the</a:t>
            </a:r>
            <a:r>
              <a:rPr lang="fi-FI" sz="1800" b="1" dirty="0"/>
              <a:t> </a:t>
            </a:r>
            <a:r>
              <a:rPr lang="fi-FI" sz="1800" b="1" dirty="0" err="1"/>
              <a:t>components</a:t>
            </a:r>
            <a:r>
              <a:rPr lang="fi-FI" sz="1800" b="1" dirty="0"/>
              <a:t> and </a:t>
            </a:r>
            <a:r>
              <a:rPr lang="fi-FI" sz="1800" b="1" dirty="0" err="1"/>
              <a:t>make</a:t>
            </a:r>
            <a:r>
              <a:rPr lang="fi-FI" sz="1800" b="1" dirty="0"/>
              <a:t> </a:t>
            </a:r>
            <a:r>
              <a:rPr lang="fi-FI" sz="1800" b="1" dirty="0" err="1"/>
              <a:t>the</a:t>
            </a:r>
            <a:r>
              <a:rPr lang="fi-FI" sz="1800" b="1" dirty="0"/>
              <a:t> </a:t>
            </a:r>
            <a:r>
              <a:rPr lang="fi-FI" sz="1800" b="1" dirty="0" err="1"/>
              <a:t>wirings</a:t>
            </a:r>
            <a:r>
              <a:rPr lang="fi-FI" sz="1800" b="1" dirty="0"/>
              <a:t> in </a:t>
            </a:r>
            <a:r>
              <a:rPr lang="fi-FI" sz="1800" b="1" dirty="0" err="1"/>
              <a:t>EESchema</a:t>
            </a:r>
            <a:endParaRPr lang="fi-FI" sz="1800" b="1" dirty="0"/>
          </a:p>
          <a:p>
            <a:pPr lvl="1"/>
            <a:r>
              <a:rPr lang="fi-FI" sz="1400" dirty="0" err="1"/>
              <a:t>Use</a:t>
            </a:r>
            <a:r>
              <a:rPr lang="fi-FI" sz="1400" dirty="0"/>
              <a:t> </a:t>
            </a:r>
            <a:r>
              <a:rPr lang="fi-FI" sz="1400" dirty="0" err="1"/>
              <a:t>datasheets</a:t>
            </a:r>
            <a:r>
              <a:rPr lang="fi-FI" sz="1400" dirty="0"/>
              <a:t> to </a:t>
            </a:r>
            <a:r>
              <a:rPr lang="fi-FI" sz="1400" dirty="0" err="1"/>
              <a:t>find</a:t>
            </a:r>
            <a:r>
              <a:rPr lang="fi-FI" sz="1400" dirty="0"/>
              <a:t> </a:t>
            </a:r>
            <a:r>
              <a:rPr lang="fi-FI" sz="1400" dirty="0" err="1"/>
              <a:t>correct</a:t>
            </a:r>
            <a:r>
              <a:rPr lang="fi-FI" sz="1400" dirty="0"/>
              <a:t> </a:t>
            </a:r>
            <a:r>
              <a:rPr lang="fi-FI" sz="1400" dirty="0" err="1"/>
              <a:t>pins</a:t>
            </a:r>
            <a:endParaRPr lang="fi-FI" sz="1400" dirty="0"/>
          </a:p>
          <a:p>
            <a:r>
              <a:rPr lang="fi-FI" sz="1800" dirty="0"/>
              <a:t>5: </a:t>
            </a:r>
            <a:r>
              <a:rPr lang="fi-FI" sz="1800" dirty="0" err="1"/>
              <a:t>Associate</a:t>
            </a:r>
            <a:r>
              <a:rPr lang="fi-FI" sz="1800" dirty="0"/>
              <a:t> </a:t>
            </a:r>
            <a:r>
              <a:rPr lang="fi-FI" sz="1800" dirty="0" err="1"/>
              <a:t>footprints</a:t>
            </a:r>
            <a:r>
              <a:rPr lang="fi-FI" sz="1800" dirty="0"/>
              <a:t> to </a:t>
            </a:r>
            <a:r>
              <a:rPr lang="fi-FI" sz="1800" dirty="0" err="1"/>
              <a:t>components</a:t>
            </a:r>
            <a:r>
              <a:rPr lang="fi-FI" sz="1800" dirty="0"/>
              <a:t> and </a:t>
            </a:r>
            <a:r>
              <a:rPr lang="fi-FI" sz="1800" dirty="0" err="1"/>
              <a:t>create</a:t>
            </a:r>
            <a:r>
              <a:rPr lang="fi-FI" sz="1800" dirty="0"/>
              <a:t> a </a:t>
            </a:r>
            <a:r>
              <a:rPr lang="fi-FI" sz="1800" dirty="0" err="1"/>
              <a:t>netlist</a:t>
            </a:r>
            <a:endParaRPr lang="fi-FI" sz="1800" dirty="0"/>
          </a:p>
          <a:p>
            <a:r>
              <a:rPr lang="fi-FI" sz="2400" dirty="0"/>
              <a:t>&lt;- </a:t>
            </a:r>
            <a:r>
              <a:rPr lang="fi-FI" sz="2400" dirty="0" err="1"/>
              <a:t>We</a:t>
            </a:r>
            <a:r>
              <a:rPr lang="fi-FI" sz="2400" dirty="0"/>
              <a:t> </a:t>
            </a:r>
            <a:r>
              <a:rPr lang="fi-FI" sz="2400" dirty="0" err="1"/>
              <a:t>are</a:t>
            </a:r>
            <a:r>
              <a:rPr lang="fi-FI" sz="2400" dirty="0"/>
              <a:t> </a:t>
            </a:r>
            <a:r>
              <a:rPr lang="fi-FI" sz="2400" dirty="0" err="1"/>
              <a:t>here</a:t>
            </a:r>
            <a:endParaRPr lang="fi-FI" sz="2400" dirty="0"/>
          </a:p>
          <a:p>
            <a:r>
              <a:rPr lang="fi-FI" sz="1800" dirty="0"/>
              <a:t>6: Open </a:t>
            </a:r>
            <a:r>
              <a:rPr lang="fi-FI" sz="1800" dirty="0" err="1"/>
              <a:t>PCBnew</a:t>
            </a:r>
            <a:r>
              <a:rPr lang="fi-FI" sz="1800" dirty="0"/>
              <a:t>, </a:t>
            </a:r>
            <a:r>
              <a:rPr lang="fi-FI" sz="1800" dirty="0" err="1"/>
              <a:t>read</a:t>
            </a:r>
            <a:r>
              <a:rPr lang="fi-FI" sz="1800" dirty="0"/>
              <a:t> </a:t>
            </a:r>
            <a:r>
              <a:rPr lang="fi-FI" sz="1800" dirty="0" err="1"/>
              <a:t>the</a:t>
            </a:r>
            <a:r>
              <a:rPr lang="fi-FI" sz="1800" dirty="0"/>
              <a:t> </a:t>
            </a:r>
            <a:r>
              <a:rPr lang="fi-FI" sz="1800" dirty="0" err="1"/>
              <a:t>netlist</a:t>
            </a:r>
            <a:r>
              <a:rPr lang="fi-FI" sz="1800" dirty="0"/>
              <a:t> and set design </a:t>
            </a:r>
            <a:r>
              <a:rPr lang="fi-FI" sz="1800" dirty="0" err="1"/>
              <a:t>rules</a:t>
            </a:r>
            <a:endParaRPr lang="fi-FI" sz="1800" dirty="0"/>
          </a:p>
          <a:p>
            <a:r>
              <a:rPr lang="fi-FI" sz="1800" dirty="0"/>
              <a:t>7</a:t>
            </a:r>
            <a:r>
              <a:rPr lang="fi-FI" sz="1800" b="1" dirty="0"/>
              <a:t>: Place </a:t>
            </a:r>
            <a:r>
              <a:rPr lang="fi-FI" sz="1800" b="1" dirty="0" err="1"/>
              <a:t>components</a:t>
            </a:r>
            <a:r>
              <a:rPr lang="fi-FI" sz="1800" b="1" dirty="0"/>
              <a:t> , </a:t>
            </a:r>
            <a:r>
              <a:rPr lang="fi-FI" sz="1800" b="1" dirty="0" err="1"/>
              <a:t>wirings</a:t>
            </a:r>
            <a:r>
              <a:rPr lang="fi-FI" sz="1800" b="1" dirty="0"/>
              <a:t>, </a:t>
            </a:r>
            <a:r>
              <a:rPr lang="fi-FI" sz="1800" b="1" dirty="0" err="1"/>
              <a:t>borders</a:t>
            </a:r>
            <a:r>
              <a:rPr lang="fi-FI" sz="1800" b="1" dirty="0"/>
              <a:t>, </a:t>
            </a:r>
            <a:r>
              <a:rPr lang="fi-FI" sz="1800" b="1" dirty="0" err="1"/>
              <a:t>filled</a:t>
            </a:r>
            <a:r>
              <a:rPr lang="fi-FI" sz="1800" b="1" dirty="0"/>
              <a:t> </a:t>
            </a:r>
            <a:r>
              <a:rPr lang="fi-FI" sz="1800" b="1" dirty="0" err="1"/>
              <a:t>areas</a:t>
            </a:r>
            <a:r>
              <a:rPr lang="fi-FI" sz="1800" b="1" dirty="0"/>
              <a:t> etc.</a:t>
            </a:r>
          </a:p>
          <a:p>
            <a:r>
              <a:rPr lang="fi-FI" sz="1800" dirty="0"/>
              <a:t>8: </a:t>
            </a:r>
            <a:r>
              <a:rPr lang="fi-FI" sz="1800" dirty="0" err="1"/>
              <a:t>Create</a:t>
            </a:r>
            <a:r>
              <a:rPr lang="fi-FI" sz="1800" dirty="0"/>
              <a:t> </a:t>
            </a:r>
            <a:r>
              <a:rPr lang="fi-FI" sz="1800" dirty="0" err="1"/>
              <a:t>files</a:t>
            </a:r>
            <a:r>
              <a:rPr lang="fi-FI" sz="1800" dirty="0"/>
              <a:t> </a:t>
            </a:r>
            <a:r>
              <a:rPr lang="fi-FI" sz="1800" dirty="0" err="1"/>
              <a:t>needed</a:t>
            </a:r>
            <a:r>
              <a:rPr lang="fi-FI" sz="1800" dirty="0"/>
              <a:t> to </a:t>
            </a:r>
            <a:r>
              <a:rPr lang="fi-FI" sz="1800" dirty="0" err="1"/>
              <a:t>manufacture</a:t>
            </a:r>
            <a:r>
              <a:rPr lang="fi-FI" sz="1800" dirty="0"/>
              <a:t> PCB</a:t>
            </a:r>
          </a:p>
          <a:p>
            <a:pPr lvl="1"/>
            <a:r>
              <a:rPr lang="fi-FI" sz="1400" dirty="0"/>
              <a:t>In workshop: </a:t>
            </a:r>
            <a:r>
              <a:rPr lang="fi-FI" sz="1400" dirty="0" err="1"/>
              <a:t>plot</a:t>
            </a:r>
            <a:r>
              <a:rPr lang="fi-FI" sz="1400" dirty="0"/>
              <a:t> </a:t>
            </a:r>
            <a:r>
              <a:rPr lang="fi-FI" sz="1400" dirty="0" err="1"/>
              <a:t>the</a:t>
            </a:r>
            <a:r>
              <a:rPr lang="fi-FI" sz="1400" dirty="0"/>
              <a:t> pdf-</a:t>
            </a:r>
            <a:r>
              <a:rPr lang="fi-FI" sz="1400" dirty="0" err="1"/>
              <a:t>files</a:t>
            </a:r>
            <a:r>
              <a:rPr lang="fi-FI" sz="1400" dirty="0"/>
              <a:t> (MIRROR THE FRONT COPPER IMAGE)</a:t>
            </a:r>
          </a:p>
          <a:p>
            <a:pPr lvl="1"/>
            <a:r>
              <a:rPr lang="fi-FI" sz="1400" dirty="0" err="1"/>
              <a:t>Ordered</a:t>
            </a:r>
            <a:r>
              <a:rPr lang="fi-FI" sz="1400" dirty="0"/>
              <a:t> </a:t>
            </a:r>
            <a:r>
              <a:rPr lang="fi-FI" sz="1400" dirty="0" err="1"/>
              <a:t>from</a:t>
            </a:r>
            <a:r>
              <a:rPr lang="fi-FI" sz="1400" dirty="0"/>
              <a:t> a </a:t>
            </a:r>
            <a:r>
              <a:rPr lang="fi-FI" sz="1400" dirty="0" err="1"/>
              <a:t>factory</a:t>
            </a:r>
            <a:r>
              <a:rPr lang="fi-FI" sz="1400" dirty="0"/>
              <a:t>: </a:t>
            </a:r>
            <a:r>
              <a:rPr lang="fi-FI" sz="1400" dirty="0" err="1"/>
              <a:t>plot</a:t>
            </a:r>
            <a:r>
              <a:rPr lang="fi-FI" sz="1400" dirty="0"/>
              <a:t> </a:t>
            </a:r>
            <a:r>
              <a:rPr lang="fi-FI" sz="1400" dirty="0" err="1"/>
              <a:t>gerbers</a:t>
            </a:r>
            <a:r>
              <a:rPr lang="fi-FI" sz="1400" dirty="0"/>
              <a:t> and </a:t>
            </a:r>
            <a:r>
              <a:rPr lang="fi-FI" sz="1400" dirty="0" err="1"/>
              <a:t>drill</a:t>
            </a:r>
            <a:r>
              <a:rPr lang="fi-FI" sz="1400" dirty="0"/>
              <a:t> </a:t>
            </a:r>
            <a:r>
              <a:rPr lang="fi-FI" sz="1400" dirty="0" err="1"/>
              <a:t>file</a:t>
            </a:r>
            <a:endParaRPr lang="fi-FI" sz="1400" dirty="0"/>
          </a:p>
          <a:p>
            <a:endParaRPr lang="fi-FI" sz="1800" dirty="0"/>
          </a:p>
          <a:p>
            <a:endParaRPr lang="fi-FI" dirty="0"/>
          </a:p>
          <a:p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366701207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D9AF1-8A14-4C5A-9381-D0D86879E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6. Open </a:t>
            </a:r>
            <a:r>
              <a:rPr lang="fi-FI" dirty="0" err="1"/>
              <a:t>PCBnew</a:t>
            </a:r>
            <a:endParaRPr lang="fi-FI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8AA400-8236-4ED4-B8EB-F5377F47DC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i-FI" dirty="0"/>
              <a:t>Open </a:t>
            </a:r>
            <a:r>
              <a:rPr lang="fi-FI" dirty="0" err="1"/>
              <a:t>KiCAD</a:t>
            </a:r>
            <a:endParaRPr lang="fi-FI" dirty="0"/>
          </a:p>
          <a:p>
            <a:r>
              <a:rPr lang="fi-FI" dirty="0"/>
              <a:t>Open </a:t>
            </a:r>
            <a:r>
              <a:rPr lang="fi-FI" dirty="0" err="1"/>
              <a:t>EESchema</a:t>
            </a:r>
            <a:endParaRPr lang="fi-FI" dirty="0"/>
          </a:p>
          <a:p>
            <a:endParaRPr lang="fi-FI" dirty="0"/>
          </a:p>
          <a:p>
            <a:endParaRPr lang="fi-FI" dirty="0"/>
          </a:p>
          <a:p>
            <a:r>
              <a:rPr lang="fi-FI" dirty="0" err="1"/>
              <a:t>Then</a:t>
            </a:r>
            <a:r>
              <a:rPr lang="fi-FI" dirty="0"/>
              <a:t> open </a:t>
            </a:r>
            <a:r>
              <a:rPr lang="fi-FI" dirty="0" err="1"/>
              <a:t>PCBnew</a:t>
            </a:r>
            <a:endParaRPr lang="fi-FI" dirty="0"/>
          </a:p>
          <a:p>
            <a:endParaRPr lang="fi-FI" dirty="0"/>
          </a:p>
          <a:p>
            <a:endParaRPr lang="fi-FI" dirty="0"/>
          </a:p>
          <a:p>
            <a:r>
              <a:rPr lang="fi-FI" dirty="0" err="1"/>
              <a:t>Wait</a:t>
            </a:r>
            <a:r>
              <a:rPr lang="fi-FI" dirty="0"/>
              <a:t>…</a:t>
            </a:r>
          </a:p>
          <a:p>
            <a:endParaRPr lang="fi-FI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FBA2EE-C5A1-4641-A5A0-1231E7793D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806678"/>
            <a:ext cx="5534025" cy="10191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1E50824-9B6B-4441-B279-0F2F10C7DB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549731"/>
            <a:ext cx="9734550" cy="51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85554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6. PCBnew, set design rules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i-FI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5514975" cy="533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610644"/>
            <a:ext cx="4581525" cy="11049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8627" y="1391830"/>
            <a:ext cx="4675173" cy="4858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3606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6. PCBnew, read netlist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i-FI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8724900" cy="571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695828"/>
            <a:ext cx="4895850" cy="232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11484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6. PCBnew spread out all components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i-FI" dirty="0"/>
              <a:t>Now your components are on to of one another, time to spread them out…</a:t>
            </a:r>
          </a:p>
          <a:p>
            <a:endParaRPr lang="fi-FI" dirty="0"/>
          </a:p>
          <a:p>
            <a:r>
              <a:rPr lang="fi-FI" dirty="0"/>
              <a:t>Right click next to the components, and…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665820"/>
            <a:ext cx="8724900" cy="571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8360" y="3615989"/>
            <a:ext cx="3442830" cy="2695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05534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6. PCBnew, spreaded out components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i-FI" dirty="0"/>
              <a:t>Now, you should see all the components spread out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F91B95-0EA4-4351-86C1-9469E59BAD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500" y="2305346"/>
            <a:ext cx="7629579" cy="4552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36308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6. PCBnew, verify footprints manually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08014"/>
            <a:ext cx="10515600" cy="5449985"/>
          </a:xfrm>
        </p:spPr>
        <p:txBody>
          <a:bodyPr>
            <a:normAutofit/>
          </a:bodyPr>
          <a:lstStyle/>
          <a:p>
            <a:r>
              <a:rPr lang="fi-FI" dirty="0"/>
              <a:t>To verify that we have chosen the correct footprints, let’s print all the footprints on paper and put the components on the paper</a:t>
            </a:r>
          </a:p>
          <a:p>
            <a:endParaRPr lang="fi-FI" dirty="0"/>
          </a:p>
          <a:p>
            <a:endParaRPr lang="fi-FI" dirty="0"/>
          </a:p>
          <a:p>
            <a:endParaRPr lang="fi-FI" dirty="0"/>
          </a:p>
          <a:p>
            <a:endParaRPr lang="fi-FI" dirty="0"/>
          </a:p>
          <a:p>
            <a:endParaRPr lang="fi-FI" dirty="0"/>
          </a:p>
          <a:p>
            <a:endParaRPr lang="fi-FI" dirty="0"/>
          </a:p>
          <a:p>
            <a:endParaRPr lang="fi-FI" dirty="0"/>
          </a:p>
          <a:p>
            <a:r>
              <a:rPr lang="fi-FI" dirty="0"/>
              <a:t>Print the plotted pdf on a school printer</a:t>
            </a:r>
          </a:p>
          <a:p>
            <a:pPr lvl="1"/>
            <a:r>
              <a:rPr lang="fi-FI" dirty="0"/>
              <a:t>Hint: choose ”Actual size” when printing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375" y="2257677"/>
            <a:ext cx="1424705" cy="283836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7402" y="2176756"/>
            <a:ext cx="3367812" cy="377088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8526" y="4940441"/>
            <a:ext cx="4105275" cy="181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42135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70C651-C58F-4300-AE5D-F9448A9CC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6. </a:t>
            </a:r>
            <a:r>
              <a:rPr lang="fi-FI" dirty="0" err="1"/>
              <a:t>PCBnew</a:t>
            </a:r>
            <a:r>
              <a:rPr lang="fi-FI" dirty="0"/>
              <a:t>, </a:t>
            </a:r>
            <a:r>
              <a:rPr lang="fi-FI" dirty="0" err="1"/>
              <a:t>verify</a:t>
            </a:r>
            <a:r>
              <a:rPr lang="fi-FI" dirty="0"/>
              <a:t> </a:t>
            </a:r>
            <a:r>
              <a:rPr lang="fi-FI" dirty="0" err="1"/>
              <a:t>footprints</a:t>
            </a:r>
            <a:r>
              <a:rPr lang="fi-FI" dirty="0"/>
              <a:t> </a:t>
            </a:r>
            <a:r>
              <a:rPr lang="fi-FI" dirty="0" err="1"/>
              <a:t>manually</a:t>
            </a:r>
            <a:endParaRPr lang="fi-FI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E9AF24-36A1-468D-925E-E9030CDFFC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2266"/>
            <a:ext cx="10515600" cy="4351338"/>
          </a:xfrm>
        </p:spPr>
        <p:txBody>
          <a:bodyPr/>
          <a:lstStyle/>
          <a:p>
            <a:r>
              <a:rPr lang="fi-FI" dirty="0" err="1"/>
              <a:t>Your</a:t>
            </a:r>
            <a:r>
              <a:rPr lang="fi-FI" dirty="0"/>
              <a:t> pdf </a:t>
            </a:r>
            <a:r>
              <a:rPr lang="fi-FI" dirty="0" err="1"/>
              <a:t>should</a:t>
            </a:r>
            <a:r>
              <a:rPr lang="fi-FI" dirty="0"/>
              <a:t> look </a:t>
            </a:r>
            <a:r>
              <a:rPr lang="fi-FI" dirty="0" err="1"/>
              <a:t>something</a:t>
            </a:r>
            <a:r>
              <a:rPr lang="fi-FI" dirty="0"/>
              <a:t> </a:t>
            </a:r>
            <a:r>
              <a:rPr lang="fi-FI" dirty="0" err="1"/>
              <a:t>like</a:t>
            </a:r>
            <a:r>
              <a:rPr lang="fi-FI" dirty="0"/>
              <a:t> </a:t>
            </a:r>
            <a:r>
              <a:rPr lang="fi-FI" dirty="0" err="1"/>
              <a:t>this</a:t>
            </a:r>
            <a:r>
              <a:rPr lang="fi-FI" dirty="0"/>
              <a:t>:</a:t>
            </a:r>
          </a:p>
          <a:p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black</a:t>
            </a:r>
            <a:r>
              <a:rPr lang="fi-FI" dirty="0"/>
              <a:t> </a:t>
            </a:r>
            <a:r>
              <a:rPr lang="fi-FI" dirty="0" err="1"/>
              <a:t>parts</a:t>
            </a:r>
            <a:r>
              <a:rPr lang="fi-FI" dirty="0"/>
              <a:t> </a:t>
            </a:r>
            <a:r>
              <a:rPr lang="fi-FI" dirty="0" err="1"/>
              <a:t>are</a:t>
            </a:r>
            <a:r>
              <a:rPr lang="fi-FI" dirty="0"/>
              <a:t> </a:t>
            </a:r>
            <a:r>
              <a:rPr lang="fi-FI" dirty="0" err="1"/>
              <a:t>the</a:t>
            </a:r>
            <a:endParaRPr lang="fi-FI" dirty="0"/>
          </a:p>
          <a:p>
            <a:pPr marL="0" indent="0">
              <a:buNone/>
            </a:pPr>
            <a:r>
              <a:rPr lang="fi-FI" dirty="0" err="1"/>
              <a:t>footprints</a:t>
            </a:r>
            <a:endParaRPr lang="fi-FI" dirty="0"/>
          </a:p>
          <a:p>
            <a:endParaRPr lang="fi-FI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AEB612-80D2-4AA5-BFD1-9D1990AA73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3562" y="1921967"/>
            <a:ext cx="6868438" cy="4936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2131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74860-C71A-4388-A10F-6B263D5B90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1. </a:t>
            </a:r>
            <a:r>
              <a:rPr lang="fi-FI" dirty="0" err="1"/>
              <a:t>Decide</a:t>
            </a:r>
            <a:r>
              <a:rPr lang="fi-FI" dirty="0"/>
              <a:t> </a:t>
            </a:r>
            <a:r>
              <a:rPr lang="fi-FI" dirty="0" err="1"/>
              <a:t>what</a:t>
            </a:r>
            <a:r>
              <a:rPr lang="fi-FI" dirty="0"/>
              <a:t> is to </a:t>
            </a:r>
            <a:r>
              <a:rPr lang="fi-FI" dirty="0" err="1"/>
              <a:t>be</a:t>
            </a:r>
            <a:r>
              <a:rPr lang="fi-FI" dirty="0"/>
              <a:t> </a:t>
            </a:r>
            <a:r>
              <a:rPr lang="fi-FI" dirty="0" err="1"/>
              <a:t>done</a:t>
            </a:r>
            <a:endParaRPr lang="fi-FI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21A816-FA8E-4695-984B-69F23A396F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1049"/>
            <a:ext cx="10515600" cy="4685914"/>
          </a:xfrm>
        </p:spPr>
        <p:txBody>
          <a:bodyPr>
            <a:normAutofit lnSpcReduction="10000"/>
          </a:bodyPr>
          <a:lstStyle/>
          <a:p>
            <a:r>
              <a:rPr lang="fi-FI" dirty="0"/>
              <a:t>In this example, we wish to use a potentiometer to </a:t>
            </a:r>
            <a:r>
              <a:rPr lang="fi-FI" dirty="0" err="1"/>
              <a:t>control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brightness</a:t>
            </a:r>
            <a:r>
              <a:rPr lang="fi-FI" dirty="0"/>
              <a:t> of 4 blue LEDs with a LED-driver and a microcontroller (MCU)</a:t>
            </a:r>
          </a:p>
          <a:p>
            <a:r>
              <a:rPr lang="fi-FI" dirty="0"/>
              <a:t>A </a:t>
            </a:r>
            <a:r>
              <a:rPr lang="fi-FI" dirty="0" err="1"/>
              <a:t>very</a:t>
            </a:r>
            <a:r>
              <a:rPr lang="fi-FI" dirty="0"/>
              <a:t> </a:t>
            </a:r>
            <a:r>
              <a:rPr lang="en-US" dirty="0"/>
              <a:t>suboptimal</a:t>
            </a:r>
            <a:r>
              <a:rPr lang="fi-FI" dirty="0"/>
              <a:t> (</a:t>
            </a:r>
            <a:r>
              <a:rPr lang="fi-FI" dirty="0" err="1"/>
              <a:t>stupid</a:t>
            </a:r>
            <a:r>
              <a:rPr lang="fi-FI" dirty="0"/>
              <a:t>) </a:t>
            </a:r>
            <a:r>
              <a:rPr lang="fi-FI" dirty="0" err="1"/>
              <a:t>solution</a:t>
            </a:r>
            <a:r>
              <a:rPr lang="fi-FI" dirty="0"/>
              <a:t>, </a:t>
            </a:r>
            <a:r>
              <a:rPr lang="fi-FI" dirty="0" err="1"/>
              <a:t>but</a:t>
            </a:r>
            <a:r>
              <a:rPr lang="fi-FI" dirty="0"/>
              <a:t> </a:t>
            </a:r>
            <a:r>
              <a:rPr lang="fi-FI" dirty="0" err="1"/>
              <a:t>should</a:t>
            </a:r>
            <a:r>
              <a:rPr lang="fi-FI" dirty="0"/>
              <a:t> </a:t>
            </a:r>
            <a:r>
              <a:rPr lang="fi-FI" dirty="0" err="1"/>
              <a:t>do</a:t>
            </a:r>
            <a:r>
              <a:rPr lang="fi-FI" dirty="0"/>
              <a:t> as an </a:t>
            </a:r>
            <a:r>
              <a:rPr lang="fi-FI" dirty="0" err="1"/>
              <a:t>excercise</a:t>
            </a:r>
            <a:endParaRPr lang="fi-FI" dirty="0"/>
          </a:p>
          <a:p>
            <a:r>
              <a:rPr lang="fi-FI" dirty="0"/>
              <a:t>Components </a:t>
            </a:r>
          </a:p>
          <a:p>
            <a:pPr marL="0" indent="0">
              <a:buNone/>
            </a:pPr>
            <a:r>
              <a:rPr lang="fi-FI" dirty="0"/>
              <a:t>   </a:t>
            </a:r>
            <a:r>
              <a:rPr lang="fi-FI" dirty="0" err="1"/>
              <a:t>needed</a:t>
            </a:r>
            <a:r>
              <a:rPr lang="fi-FI" dirty="0"/>
              <a:t>:</a:t>
            </a:r>
          </a:p>
          <a:p>
            <a:pPr lvl="1"/>
            <a:r>
              <a:rPr lang="fi-FI" dirty="0" err="1"/>
              <a:t>Potentiometer</a:t>
            </a:r>
            <a:endParaRPr lang="fi-FI" dirty="0"/>
          </a:p>
          <a:p>
            <a:pPr lvl="1"/>
            <a:r>
              <a:rPr lang="fi-FI" dirty="0"/>
              <a:t>4 </a:t>
            </a:r>
            <a:r>
              <a:rPr lang="fi-FI" dirty="0" err="1"/>
              <a:t>LEDs</a:t>
            </a:r>
            <a:endParaRPr lang="fi-FI" dirty="0"/>
          </a:p>
          <a:p>
            <a:pPr lvl="1"/>
            <a:r>
              <a:rPr lang="fi-FI" dirty="0"/>
              <a:t>LED-</a:t>
            </a:r>
            <a:r>
              <a:rPr lang="fi-FI" dirty="0" err="1"/>
              <a:t>driver</a:t>
            </a:r>
            <a:endParaRPr lang="fi-FI" dirty="0"/>
          </a:p>
          <a:p>
            <a:pPr lvl="1"/>
            <a:r>
              <a:rPr lang="fi-FI" dirty="0"/>
              <a:t>MCU</a:t>
            </a:r>
          </a:p>
          <a:p>
            <a:pPr lvl="1"/>
            <a:r>
              <a:rPr lang="fi-FI" dirty="0" err="1"/>
              <a:t>Buck</a:t>
            </a:r>
            <a:r>
              <a:rPr lang="fi-FI" dirty="0"/>
              <a:t> </a:t>
            </a:r>
            <a:r>
              <a:rPr lang="fi-FI" dirty="0" err="1"/>
              <a:t>converter</a:t>
            </a:r>
            <a:endParaRPr lang="fi-FI" dirty="0"/>
          </a:p>
          <a:p>
            <a:pPr lvl="1"/>
            <a:endParaRPr lang="fi-FI" dirty="0"/>
          </a:p>
          <a:p>
            <a:pPr marL="457200" lvl="1" indent="0">
              <a:buNone/>
            </a:pPr>
            <a:endParaRPr lang="fi-FI" dirty="0"/>
          </a:p>
          <a:p>
            <a:pPr lvl="1"/>
            <a:endParaRPr lang="fi-FI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F140D1-ACB6-41AB-AFAC-54E9DB037E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1606" y="3324225"/>
            <a:ext cx="7572375" cy="3533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98216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6. Modifying footprints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6359" y="1458912"/>
            <a:ext cx="10515600" cy="4351338"/>
          </a:xfrm>
        </p:spPr>
        <p:txBody>
          <a:bodyPr/>
          <a:lstStyle/>
          <a:p>
            <a:r>
              <a:rPr lang="fi-FI" dirty="0"/>
              <a:t>If a footprint is completely wrong, you should:</a:t>
            </a:r>
          </a:p>
          <a:p>
            <a:pPr lvl="1"/>
            <a:r>
              <a:rPr lang="fi-FI" dirty="0"/>
              <a:t>1: Return to EESchema and open </a:t>
            </a:r>
            <a:r>
              <a:rPr lang="en-US" dirty="0" err="1"/>
              <a:t>CvPcb</a:t>
            </a:r>
            <a:r>
              <a:rPr lang="en-US" dirty="0"/>
              <a:t> where the footprint were chosen</a:t>
            </a:r>
          </a:p>
          <a:p>
            <a:pPr lvl="1"/>
            <a:r>
              <a:rPr lang="en-US" dirty="0"/>
              <a:t>2: Choose a better footprint</a:t>
            </a:r>
          </a:p>
          <a:p>
            <a:pPr lvl="1"/>
            <a:r>
              <a:rPr lang="en-US" dirty="0"/>
              <a:t>3: Save changes in </a:t>
            </a:r>
            <a:r>
              <a:rPr lang="en-US" dirty="0" err="1"/>
              <a:t>CvPcb</a:t>
            </a:r>
            <a:r>
              <a:rPr lang="en-US" dirty="0"/>
              <a:t>, and generate a new </a:t>
            </a:r>
            <a:r>
              <a:rPr lang="en-US" dirty="0" err="1"/>
              <a:t>netlist</a:t>
            </a:r>
            <a:r>
              <a:rPr lang="en-US" dirty="0"/>
              <a:t> in </a:t>
            </a:r>
            <a:r>
              <a:rPr lang="en-US" dirty="0" err="1"/>
              <a:t>EESchema</a:t>
            </a:r>
            <a:endParaRPr lang="en-US" dirty="0"/>
          </a:p>
          <a:p>
            <a:pPr lvl="1"/>
            <a:r>
              <a:rPr lang="en-US" dirty="0"/>
              <a:t>4: Return to </a:t>
            </a:r>
            <a:r>
              <a:rPr lang="en-US" dirty="0" err="1"/>
              <a:t>PCBnew</a:t>
            </a:r>
            <a:r>
              <a:rPr lang="en-US" dirty="0"/>
              <a:t>, delete the bad footprint, and read the </a:t>
            </a:r>
            <a:r>
              <a:rPr lang="en-US" dirty="0" err="1"/>
              <a:t>netlist</a:t>
            </a:r>
            <a:endParaRPr lang="en-US" dirty="0"/>
          </a:p>
          <a:p>
            <a:pPr lvl="1"/>
            <a:r>
              <a:rPr lang="en-US" dirty="0"/>
              <a:t>5: Spread out all the footprints and see if you have had better luck</a:t>
            </a:r>
          </a:p>
          <a:p>
            <a:r>
              <a:rPr lang="en-US" dirty="0"/>
              <a:t>If only minor modifications are needed, then right click the footprint, and:</a:t>
            </a:r>
            <a:endParaRPr lang="fi-FI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1955" y="4446910"/>
            <a:ext cx="4933950" cy="20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75875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975A3F-ABC3-4108-B7F5-A1CAE84718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6. </a:t>
            </a:r>
            <a:r>
              <a:rPr lang="fi-FI" dirty="0" err="1"/>
              <a:t>Modifying</a:t>
            </a:r>
            <a:r>
              <a:rPr lang="fi-FI" dirty="0"/>
              <a:t> </a:t>
            </a:r>
            <a:r>
              <a:rPr lang="fi-FI" dirty="0" err="1"/>
              <a:t>footprints</a:t>
            </a:r>
            <a:r>
              <a:rPr lang="fi-FI" dirty="0"/>
              <a:t>, </a:t>
            </a:r>
            <a:r>
              <a:rPr lang="fi-FI" dirty="0" err="1"/>
              <a:t>heat</a:t>
            </a:r>
            <a:r>
              <a:rPr lang="fi-FI" dirty="0"/>
              <a:t> via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385345-0046-4EB6-86CC-DD7E8CE77F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62353"/>
          </a:xfrm>
        </p:spPr>
        <p:txBody>
          <a:bodyPr>
            <a:normAutofit lnSpcReduction="10000"/>
          </a:bodyPr>
          <a:lstStyle/>
          <a:p>
            <a:r>
              <a:rPr lang="fi-FI" dirty="0" err="1"/>
              <a:t>Let’s</a:t>
            </a:r>
            <a:r>
              <a:rPr lang="fi-FI" dirty="0"/>
              <a:t> </a:t>
            </a:r>
            <a:r>
              <a:rPr lang="fi-FI" dirty="0" err="1"/>
              <a:t>modify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heat</a:t>
            </a:r>
            <a:r>
              <a:rPr lang="fi-FI" dirty="0"/>
              <a:t> via, </a:t>
            </a:r>
            <a:r>
              <a:rPr lang="en-US" dirty="0"/>
              <a:t>right click the footprint, and:</a:t>
            </a:r>
          </a:p>
          <a:p>
            <a:r>
              <a:rPr lang="en-US" dirty="0"/>
              <a:t>First, lets remove the texts,</a:t>
            </a:r>
          </a:p>
          <a:p>
            <a:r>
              <a:rPr lang="en-US" dirty="0"/>
              <a:t>Right click on the text -&gt; Edit Text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Remove all text from value box</a:t>
            </a:r>
          </a:p>
          <a:p>
            <a:endParaRPr lang="en-US" dirty="0"/>
          </a:p>
          <a:p>
            <a:endParaRPr lang="fi-FI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BF816B-71CB-44C3-AFE4-8848D9B25F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9998" y="2296834"/>
            <a:ext cx="4933950" cy="2095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2825E57-CAB8-435C-834A-D42DB4AA06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285868"/>
            <a:ext cx="4933950" cy="2794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98743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F7F15C-0ECC-4897-B60C-CD05283912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2298" y="0"/>
            <a:ext cx="10515600" cy="1325563"/>
          </a:xfrm>
        </p:spPr>
        <p:txBody>
          <a:bodyPr/>
          <a:lstStyle/>
          <a:p>
            <a:r>
              <a:rPr lang="fi-FI" dirty="0"/>
              <a:t>6. </a:t>
            </a:r>
            <a:r>
              <a:rPr lang="fi-FI" dirty="0" err="1"/>
              <a:t>Modifying</a:t>
            </a:r>
            <a:r>
              <a:rPr lang="fi-FI" dirty="0"/>
              <a:t> </a:t>
            </a:r>
            <a:r>
              <a:rPr lang="fi-FI" dirty="0" err="1"/>
              <a:t>footprints</a:t>
            </a:r>
            <a:r>
              <a:rPr lang="fi-FI" dirty="0"/>
              <a:t>, </a:t>
            </a:r>
            <a:r>
              <a:rPr lang="fi-FI" dirty="0" err="1"/>
              <a:t>heat</a:t>
            </a:r>
            <a:r>
              <a:rPr lang="fi-FI" dirty="0"/>
              <a:t> via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625F29-1CC8-4FA7-A6F5-D84E9BBF7E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73662"/>
            <a:ext cx="10515600" cy="5722553"/>
          </a:xfrm>
        </p:spPr>
        <p:txBody>
          <a:bodyPr>
            <a:normAutofit lnSpcReduction="10000"/>
          </a:bodyPr>
          <a:lstStyle/>
          <a:p>
            <a:r>
              <a:rPr lang="fi-FI" dirty="0" err="1"/>
              <a:t>Then</a:t>
            </a:r>
            <a:r>
              <a:rPr lang="fi-FI" dirty="0"/>
              <a:t>, </a:t>
            </a:r>
            <a:r>
              <a:rPr lang="fi-FI" dirty="0" err="1"/>
              <a:t>lets</a:t>
            </a:r>
            <a:r>
              <a:rPr lang="fi-FI" dirty="0"/>
              <a:t> </a:t>
            </a:r>
            <a:r>
              <a:rPr lang="fi-FI" dirty="0" err="1"/>
              <a:t>remove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lines</a:t>
            </a:r>
            <a:r>
              <a:rPr lang="fi-FI" dirty="0"/>
              <a:t> (</a:t>
            </a:r>
            <a:r>
              <a:rPr lang="fi-FI" dirty="0" err="1"/>
              <a:t>delete</a:t>
            </a:r>
            <a:r>
              <a:rPr lang="fi-FI" dirty="0"/>
              <a:t>):</a:t>
            </a:r>
          </a:p>
          <a:p>
            <a:endParaRPr lang="fi-FI" dirty="0"/>
          </a:p>
          <a:p>
            <a:r>
              <a:rPr lang="fi-FI" dirty="0" err="1"/>
              <a:t>Then</a:t>
            </a:r>
            <a:r>
              <a:rPr lang="fi-FI" dirty="0"/>
              <a:t> </a:t>
            </a:r>
            <a:r>
              <a:rPr lang="fi-FI" dirty="0" err="1"/>
              <a:t>right</a:t>
            </a:r>
            <a:r>
              <a:rPr lang="fi-FI" dirty="0"/>
              <a:t> </a:t>
            </a:r>
            <a:r>
              <a:rPr lang="fi-FI" dirty="0" err="1"/>
              <a:t>click</a:t>
            </a:r>
            <a:r>
              <a:rPr lang="fi-FI" dirty="0"/>
              <a:t> on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pad</a:t>
            </a:r>
            <a:r>
              <a:rPr lang="fi-FI" dirty="0"/>
              <a:t>: -&gt; </a:t>
            </a:r>
            <a:r>
              <a:rPr lang="fi-FI" dirty="0" err="1"/>
              <a:t>edit</a:t>
            </a:r>
            <a:r>
              <a:rPr lang="fi-FI" dirty="0"/>
              <a:t> </a:t>
            </a:r>
            <a:r>
              <a:rPr lang="fi-FI" dirty="0" err="1"/>
              <a:t>pad</a:t>
            </a:r>
            <a:endParaRPr lang="fi-FI" dirty="0"/>
          </a:p>
          <a:p>
            <a:endParaRPr lang="fi-FI" dirty="0"/>
          </a:p>
          <a:p>
            <a:r>
              <a:rPr lang="fi-FI" dirty="0" err="1"/>
              <a:t>Then</a:t>
            </a:r>
            <a:r>
              <a:rPr lang="fi-FI" dirty="0"/>
              <a:t> </a:t>
            </a:r>
            <a:r>
              <a:rPr lang="fi-FI" dirty="0" err="1"/>
              <a:t>change</a:t>
            </a:r>
            <a:r>
              <a:rPr lang="fi-FI" dirty="0"/>
              <a:t> it to </a:t>
            </a:r>
            <a:r>
              <a:rPr lang="fi-FI" dirty="0" err="1"/>
              <a:t>circular</a:t>
            </a:r>
            <a:r>
              <a:rPr lang="fi-FI" dirty="0"/>
              <a:t>, and </a:t>
            </a:r>
            <a:r>
              <a:rPr lang="fi-FI" dirty="0" err="1"/>
              <a:t>press</a:t>
            </a:r>
            <a:r>
              <a:rPr lang="fi-FI" dirty="0"/>
              <a:t> ok</a:t>
            </a:r>
          </a:p>
          <a:p>
            <a:endParaRPr lang="fi-FI" dirty="0"/>
          </a:p>
          <a:p>
            <a:endParaRPr lang="fi-FI" dirty="0"/>
          </a:p>
          <a:p>
            <a:endParaRPr lang="fi-FI" dirty="0"/>
          </a:p>
          <a:p>
            <a:r>
              <a:rPr lang="fi-FI" dirty="0" err="1"/>
              <a:t>Finally</a:t>
            </a:r>
            <a:r>
              <a:rPr lang="fi-FI" dirty="0"/>
              <a:t>, </a:t>
            </a:r>
            <a:r>
              <a:rPr lang="fi-FI" dirty="0" err="1"/>
              <a:t>update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footprint</a:t>
            </a:r>
            <a:r>
              <a:rPr lang="fi-FI" dirty="0"/>
              <a:t> on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board</a:t>
            </a:r>
            <a:r>
              <a:rPr lang="fi-FI" dirty="0"/>
              <a:t>:</a:t>
            </a:r>
          </a:p>
          <a:p>
            <a:endParaRPr lang="fi-FI" dirty="0"/>
          </a:p>
          <a:p>
            <a:endParaRPr lang="fi-FI" dirty="0"/>
          </a:p>
          <a:p>
            <a:r>
              <a:rPr lang="fi-FI" dirty="0" err="1"/>
              <a:t>You</a:t>
            </a:r>
            <a:r>
              <a:rPr lang="fi-FI" dirty="0"/>
              <a:t> </a:t>
            </a:r>
            <a:r>
              <a:rPr lang="fi-FI" dirty="0" err="1"/>
              <a:t>can</a:t>
            </a:r>
            <a:r>
              <a:rPr lang="fi-FI" dirty="0"/>
              <a:t> </a:t>
            </a:r>
            <a:r>
              <a:rPr lang="fi-FI" dirty="0" err="1"/>
              <a:t>now</a:t>
            </a:r>
            <a:r>
              <a:rPr lang="fi-FI" dirty="0"/>
              <a:t> </a:t>
            </a:r>
            <a:r>
              <a:rPr lang="fi-FI" dirty="0" err="1"/>
              <a:t>close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footprint</a:t>
            </a:r>
            <a:r>
              <a:rPr lang="fi-FI" dirty="0"/>
              <a:t> </a:t>
            </a:r>
            <a:r>
              <a:rPr lang="fi-FI" dirty="0" err="1"/>
              <a:t>editor</a:t>
            </a:r>
            <a:endParaRPr lang="fi-FI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24870B-9732-4380-BB71-FE0584E6E6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1990" y="1073662"/>
            <a:ext cx="837291" cy="7519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A805C73-B534-4B51-A389-97B2D55C95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349" y="3396456"/>
            <a:ext cx="3019425" cy="12096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301D788-A091-4FEB-9F08-AD96061D99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5250720"/>
            <a:ext cx="5210175" cy="9334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6E2294B-18C0-44E1-B780-71EB3FA014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7782" y="3429000"/>
            <a:ext cx="1299173" cy="12096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17EA161-D68D-4D65-9B4C-ACA7016C0F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91356" y="2093826"/>
            <a:ext cx="2152650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13199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7. Moving footprints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i-FI" dirty="0"/>
              <a:t>Footprints are moved by howering the mouse over them, and pressing M, and can be rotated in 90-degree increments by pressing R, and placed where desired by clicking</a:t>
            </a:r>
          </a:p>
          <a:p>
            <a:r>
              <a:rPr lang="fi-FI" dirty="0"/>
              <a:t>You can change the movement precision by                                                 choosing a different grid by right clicking on                                              the background and choosing a different grid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5603" y="2683760"/>
            <a:ext cx="3439959" cy="4035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34729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7. Drawing the borders of the board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i-FI" dirty="0"/>
              <a:t>Let’s start by drawing the borders</a:t>
            </a:r>
          </a:p>
          <a:p>
            <a:r>
              <a:rPr lang="fi-FI" dirty="0"/>
              <a:t>Choose the Edge.Cuts layer: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934" y="2768600"/>
            <a:ext cx="6838950" cy="354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48664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7. Drawing the borders of the board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i-FI" dirty="0"/>
              <a:t>Then choose the tool to draw lines -&gt;</a:t>
            </a:r>
          </a:p>
          <a:p>
            <a:r>
              <a:rPr lang="fi-FI" dirty="0"/>
              <a:t>Now, draw some rectangular borders</a:t>
            </a:r>
          </a:p>
          <a:p>
            <a:pPr lvl="1"/>
            <a:r>
              <a:rPr lang="fi-FI" dirty="0"/>
              <a:t>Draw the box big enough so all the components and                                               wirings will fit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9693" y="1338963"/>
            <a:ext cx="1914525" cy="4381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8217" y="3191716"/>
            <a:ext cx="3527117" cy="3584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68028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7. Moving the footprints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i-FI" dirty="0"/>
              <a:t>First, enable ”rats nests”</a:t>
            </a:r>
          </a:p>
          <a:p>
            <a:endParaRPr lang="fi-FI" dirty="0"/>
          </a:p>
          <a:p>
            <a:pPr lvl="3"/>
            <a:r>
              <a:rPr lang="fi-FI" sz="2800" dirty="0"/>
              <a:t>Now when you are moving a component, you can see where it should be connected to</a:t>
            </a:r>
            <a:endParaRPr lang="fi-FI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943" y="2252663"/>
            <a:ext cx="1104900" cy="3924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690E0D8-771F-401E-8BED-AF4928445D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3134" y="3424206"/>
            <a:ext cx="5848865" cy="3433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01607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7. Moving the footprints,</a:t>
            </a:r>
            <a:br>
              <a:rPr lang="fi-FI" dirty="0"/>
            </a:br>
            <a:r>
              <a:rPr lang="fi-FI" dirty="0"/>
              <a:t>Spoiler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i-FI" sz="1600" dirty="0"/>
              <a:t>Figuring out where components should be placed </a:t>
            </a:r>
          </a:p>
          <a:p>
            <a:pPr marL="0" indent="0">
              <a:buNone/>
            </a:pPr>
            <a:r>
              <a:rPr lang="fi-FI" sz="1600" dirty="0"/>
              <a:t>is a time-consuming task</a:t>
            </a:r>
          </a:p>
          <a:p>
            <a:r>
              <a:rPr lang="fi-FI" sz="1600" dirty="0"/>
              <a:t>To save time during this demo, the board was drawn big, and a suggestion</a:t>
            </a:r>
          </a:p>
          <a:p>
            <a:pPr marL="0" indent="0">
              <a:buNone/>
            </a:pPr>
            <a:r>
              <a:rPr lang="fi-FI" sz="1600" dirty="0"/>
              <a:t> is provided</a:t>
            </a:r>
          </a:p>
          <a:p>
            <a:r>
              <a:rPr lang="fi-FI" sz="1600" dirty="0"/>
              <a:t>Footprints are moved by howering the mouse over them, and pressing M,                                                                                           and can be rotated in 90-degree increments by pressing R, and placed                                                                                                                  where desired by clicking</a:t>
            </a:r>
          </a:p>
          <a:p>
            <a:r>
              <a:rPr lang="fi-FI" sz="1600" dirty="0"/>
              <a:t>Move the components as follows</a:t>
            </a:r>
          </a:p>
          <a:p>
            <a:pPr lvl="1"/>
            <a:r>
              <a:rPr lang="fi-FI" sz="1400" dirty="0"/>
              <a:t>1: Move the microcontroller and the </a:t>
            </a:r>
            <a:r>
              <a:rPr lang="fi-FI" sz="1400" dirty="0" err="1"/>
              <a:t>components</a:t>
            </a:r>
            <a:r>
              <a:rPr lang="fi-FI" sz="1400" dirty="0"/>
              <a:t> </a:t>
            </a:r>
            <a:r>
              <a:rPr lang="fi-FI" sz="1400" dirty="0" err="1"/>
              <a:t>related</a:t>
            </a:r>
            <a:r>
              <a:rPr lang="fi-FI" sz="1400" dirty="0"/>
              <a:t> to it (MCU)</a:t>
            </a:r>
          </a:p>
          <a:p>
            <a:pPr marL="457200" lvl="1" indent="0">
              <a:buNone/>
            </a:pPr>
            <a:r>
              <a:rPr lang="fi-FI" sz="1400" dirty="0"/>
              <a:t>to the lower right corner</a:t>
            </a:r>
          </a:p>
          <a:p>
            <a:pPr lvl="1"/>
            <a:r>
              <a:rPr lang="fi-FI" sz="1400" dirty="0"/>
              <a:t>2: Move the buck converter and the components related to it (</a:t>
            </a:r>
            <a:r>
              <a:rPr lang="fi-FI" sz="1400" dirty="0" err="1"/>
              <a:t>buck</a:t>
            </a:r>
            <a:r>
              <a:rPr lang="fi-FI" sz="1400" dirty="0"/>
              <a:t>)</a:t>
            </a:r>
          </a:p>
          <a:p>
            <a:pPr marL="457200" lvl="1" indent="0">
              <a:buNone/>
            </a:pPr>
            <a:r>
              <a:rPr lang="fi-FI" sz="1400" dirty="0"/>
              <a:t>to the upper right corner</a:t>
            </a:r>
          </a:p>
          <a:p>
            <a:pPr lvl="1"/>
            <a:r>
              <a:rPr lang="fi-FI" sz="1400" dirty="0"/>
              <a:t>3: Move the rest of the parts (LED-driver and LEDs) to the left</a:t>
            </a:r>
          </a:p>
          <a:p>
            <a:pPr lvl="1"/>
            <a:endParaRPr lang="fi-FI" sz="1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7108" y="1081889"/>
            <a:ext cx="4884892" cy="5776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76170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7. Moving the footprints, buck converter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/>
          <a:lstStyle/>
          <a:p>
            <a:r>
              <a:rPr lang="fi-FI" dirty="0"/>
              <a:t>First, move the buck converter components like this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70E3BB-27A5-4F90-AE39-5A0385E6AF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362" y="1648711"/>
            <a:ext cx="10077637" cy="5209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37570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7. Drawing the wiring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i-FI" dirty="0"/>
              <a:t>Now its time to draw the wires between components</a:t>
            </a:r>
          </a:p>
          <a:p>
            <a:r>
              <a:rPr lang="fi-FI" dirty="0"/>
              <a:t>Try to avoid making sharp 90 degree turns if possible: they may pick up radio interference</a:t>
            </a:r>
          </a:p>
          <a:p>
            <a:r>
              <a:rPr lang="fi-FI" dirty="0"/>
              <a:t>Try to have thick wires when possible: low resistance</a:t>
            </a:r>
          </a:p>
          <a:p>
            <a:r>
              <a:rPr lang="fi-FI" dirty="0"/>
              <a:t>Wires can be placed on both sides of the board, different sides are connected via vias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7800" y="4349138"/>
            <a:ext cx="6281737" cy="2262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6847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042C49-C740-4F65-AA6C-A921A4D61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2. </a:t>
            </a:r>
            <a:r>
              <a:rPr lang="fi-FI" dirty="0" err="1"/>
              <a:t>Choosing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components</a:t>
            </a:r>
            <a:endParaRPr lang="fi-FI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BC2DDF-4C9C-4E17-A995-F4E62EA804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59243"/>
            <a:ext cx="10515600" cy="5133632"/>
          </a:xfrm>
        </p:spPr>
        <p:txBody>
          <a:bodyPr>
            <a:normAutofit fontScale="92500"/>
          </a:bodyPr>
          <a:lstStyle/>
          <a:p>
            <a:r>
              <a:rPr lang="fi-FI" dirty="0"/>
              <a:t>Time </a:t>
            </a:r>
            <a:r>
              <a:rPr lang="fi-FI" dirty="0" err="1"/>
              <a:t>consuming</a:t>
            </a:r>
            <a:endParaRPr lang="fi-FI" dirty="0"/>
          </a:p>
          <a:p>
            <a:r>
              <a:rPr lang="fi-FI" dirty="0" err="1"/>
              <a:t>See</a:t>
            </a:r>
            <a:r>
              <a:rPr lang="fi-FI" dirty="0"/>
              <a:t> </a:t>
            </a:r>
            <a:r>
              <a:rPr lang="fi-FI" dirty="0" err="1"/>
              <a:t>what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workshop </a:t>
            </a:r>
            <a:r>
              <a:rPr lang="fi-FI" dirty="0" err="1"/>
              <a:t>has</a:t>
            </a:r>
            <a:r>
              <a:rPr lang="fi-FI" dirty="0"/>
              <a:t> </a:t>
            </a:r>
            <a:r>
              <a:rPr lang="fi-FI" dirty="0" err="1"/>
              <a:t>stocked</a:t>
            </a:r>
            <a:endParaRPr lang="fi-FI" dirty="0"/>
          </a:p>
          <a:p>
            <a:r>
              <a:rPr lang="fi-FI" dirty="0"/>
              <a:t>Order </a:t>
            </a:r>
            <a:r>
              <a:rPr lang="fi-FI" dirty="0" err="1"/>
              <a:t>online</a:t>
            </a:r>
            <a:r>
              <a:rPr lang="fi-FI" dirty="0"/>
              <a:t>: </a:t>
            </a:r>
          </a:p>
          <a:p>
            <a:pPr lvl="1"/>
            <a:r>
              <a:rPr lang="fi-FI" dirty="0" err="1"/>
              <a:t>Mouser</a:t>
            </a:r>
            <a:r>
              <a:rPr lang="fi-FI" dirty="0"/>
              <a:t>, </a:t>
            </a:r>
            <a:r>
              <a:rPr lang="fi-FI" dirty="0" err="1"/>
              <a:t>Digikey</a:t>
            </a:r>
            <a:r>
              <a:rPr lang="fi-FI" dirty="0"/>
              <a:t>, </a:t>
            </a:r>
            <a:r>
              <a:rPr lang="fi-FI" dirty="0" err="1"/>
              <a:t>Farnell</a:t>
            </a:r>
            <a:r>
              <a:rPr lang="fi-FI" dirty="0"/>
              <a:t> </a:t>
            </a:r>
            <a:r>
              <a:rPr lang="fi-FI" dirty="0" err="1"/>
              <a:t>etc</a:t>
            </a:r>
            <a:r>
              <a:rPr lang="fi-FI" dirty="0"/>
              <a:t>…</a:t>
            </a:r>
          </a:p>
          <a:p>
            <a:pPr lvl="1"/>
            <a:r>
              <a:rPr lang="fi-FI" dirty="0" err="1"/>
              <a:t>Hint</a:t>
            </a:r>
            <a:r>
              <a:rPr lang="fi-FI" dirty="0"/>
              <a:t>: </a:t>
            </a:r>
            <a:r>
              <a:rPr lang="fi-FI" dirty="0" err="1"/>
              <a:t>try</a:t>
            </a:r>
            <a:r>
              <a:rPr lang="fi-FI" dirty="0"/>
              <a:t> </a:t>
            </a:r>
            <a:r>
              <a:rPr lang="fi-FI" dirty="0" err="1"/>
              <a:t>googling</a:t>
            </a:r>
            <a:r>
              <a:rPr lang="fi-FI" dirty="0"/>
              <a:t> </a:t>
            </a:r>
            <a:r>
              <a:rPr lang="fi-FI" dirty="0" err="1"/>
              <a:t>e.g</a:t>
            </a:r>
            <a:r>
              <a:rPr lang="fi-FI" dirty="0"/>
              <a:t>. ”led driver farnell” to find the </a:t>
            </a:r>
            <a:r>
              <a:rPr lang="fi-FI" dirty="0" err="1"/>
              <a:t>correct</a:t>
            </a:r>
            <a:r>
              <a:rPr lang="fi-FI" dirty="0"/>
              <a:t> </a:t>
            </a:r>
            <a:r>
              <a:rPr lang="fi-FI" dirty="0" err="1"/>
              <a:t>category</a:t>
            </a:r>
            <a:endParaRPr lang="fi-FI" dirty="0"/>
          </a:p>
          <a:p>
            <a:pPr lvl="1"/>
            <a:r>
              <a:rPr lang="fi-FI" dirty="0" err="1"/>
              <a:t>With</a:t>
            </a:r>
            <a:r>
              <a:rPr lang="fi-FI" dirty="0"/>
              <a:t> </a:t>
            </a:r>
            <a:r>
              <a:rPr lang="fi-FI" dirty="0" err="1"/>
              <a:t>experience</a:t>
            </a:r>
            <a:r>
              <a:rPr lang="fi-FI" dirty="0"/>
              <a:t>, </a:t>
            </a:r>
            <a:r>
              <a:rPr lang="fi-FI" dirty="0" err="1"/>
              <a:t>one</a:t>
            </a:r>
            <a:r>
              <a:rPr lang="fi-FI" dirty="0"/>
              <a:t> </a:t>
            </a:r>
            <a:r>
              <a:rPr lang="fi-FI" dirty="0" err="1"/>
              <a:t>could</a:t>
            </a:r>
            <a:r>
              <a:rPr lang="fi-FI" dirty="0"/>
              <a:t> </a:t>
            </a:r>
            <a:r>
              <a:rPr lang="fi-FI" dirty="0" err="1"/>
              <a:t>search</a:t>
            </a:r>
            <a:r>
              <a:rPr lang="fi-FI" dirty="0"/>
              <a:t> </a:t>
            </a:r>
            <a:r>
              <a:rPr lang="fi-FI" dirty="0" err="1"/>
              <a:t>manufacturer</a:t>
            </a:r>
            <a:r>
              <a:rPr lang="fi-FI" dirty="0"/>
              <a:t> </a:t>
            </a:r>
            <a:r>
              <a:rPr lang="fi-FI" dirty="0" err="1"/>
              <a:t>sites</a:t>
            </a:r>
            <a:r>
              <a:rPr lang="fi-FI" dirty="0"/>
              <a:t> (</a:t>
            </a:r>
            <a:r>
              <a:rPr lang="fi-FI" dirty="0" err="1"/>
              <a:t>e.g</a:t>
            </a:r>
            <a:r>
              <a:rPr lang="fi-FI" dirty="0"/>
              <a:t>. Texas </a:t>
            </a:r>
            <a:r>
              <a:rPr lang="fi-FI" dirty="0" err="1"/>
              <a:t>instruments</a:t>
            </a:r>
            <a:r>
              <a:rPr lang="fi-FI" dirty="0"/>
              <a:t>)</a:t>
            </a:r>
          </a:p>
          <a:p>
            <a:r>
              <a:rPr lang="fi-FI" dirty="0" err="1"/>
              <a:t>Almost</a:t>
            </a:r>
            <a:r>
              <a:rPr lang="fi-FI" dirty="0"/>
              <a:t> </a:t>
            </a:r>
            <a:r>
              <a:rPr lang="fi-FI" dirty="0" err="1"/>
              <a:t>every</a:t>
            </a:r>
            <a:r>
              <a:rPr lang="fi-FI" dirty="0"/>
              <a:t> </a:t>
            </a:r>
            <a:r>
              <a:rPr lang="fi-FI" dirty="0" err="1"/>
              <a:t>component</a:t>
            </a:r>
            <a:r>
              <a:rPr lang="fi-FI" dirty="0"/>
              <a:t> </a:t>
            </a:r>
            <a:r>
              <a:rPr lang="fi-FI" dirty="0" err="1"/>
              <a:t>has</a:t>
            </a:r>
            <a:r>
              <a:rPr lang="fi-FI" dirty="0"/>
              <a:t> a </a:t>
            </a:r>
            <a:r>
              <a:rPr lang="fi-FI" dirty="0" err="1"/>
              <a:t>datasheet</a:t>
            </a:r>
            <a:r>
              <a:rPr lang="fi-FI" dirty="0"/>
              <a:t> </a:t>
            </a:r>
            <a:r>
              <a:rPr lang="fi-FI" dirty="0" err="1"/>
              <a:t>that</a:t>
            </a:r>
            <a:r>
              <a:rPr lang="fi-FI" dirty="0"/>
              <a:t> </a:t>
            </a:r>
            <a:r>
              <a:rPr lang="fi-FI" dirty="0" err="1"/>
              <a:t>provides</a:t>
            </a:r>
            <a:r>
              <a:rPr lang="fi-FI" dirty="0"/>
              <a:t> a </a:t>
            </a:r>
            <a:r>
              <a:rPr lang="fi-FI" dirty="0" err="1"/>
              <a:t>detailed</a:t>
            </a:r>
            <a:r>
              <a:rPr lang="fi-FI" dirty="0"/>
              <a:t> </a:t>
            </a:r>
            <a:r>
              <a:rPr lang="fi-FI" dirty="0" err="1"/>
              <a:t>description</a:t>
            </a:r>
            <a:r>
              <a:rPr lang="fi-FI" dirty="0"/>
              <a:t> of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component</a:t>
            </a:r>
            <a:r>
              <a:rPr lang="fi-FI" dirty="0"/>
              <a:t> </a:t>
            </a:r>
          </a:p>
          <a:p>
            <a:r>
              <a:rPr lang="fi-FI" dirty="0" err="1"/>
              <a:t>When</a:t>
            </a:r>
            <a:r>
              <a:rPr lang="fi-FI" dirty="0"/>
              <a:t> </a:t>
            </a:r>
            <a:r>
              <a:rPr lang="fi-FI" dirty="0" err="1"/>
              <a:t>ordering</a:t>
            </a:r>
            <a:r>
              <a:rPr lang="fi-FI" dirty="0"/>
              <a:t> </a:t>
            </a:r>
            <a:r>
              <a:rPr lang="fi-FI" dirty="0" err="1"/>
              <a:t>online</a:t>
            </a:r>
            <a:r>
              <a:rPr lang="fi-FI" dirty="0"/>
              <a:t>, </a:t>
            </a:r>
            <a:r>
              <a:rPr lang="fi-FI" b="1" dirty="0" err="1"/>
              <a:t>pay</a:t>
            </a:r>
            <a:r>
              <a:rPr lang="fi-FI" b="1" dirty="0"/>
              <a:t> </a:t>
            </a:r>
            <a:r>
              <a:rPr lang="fi-FI" b="1" dirty="0" err="1"/>
              <a:t>very</a:t>
            </a:r>
            <a:r>
              <a:rPr lang="fi-FI" b="1" dirty="0"/>
              <a:t> </a:t>
            </a:r>
            <a:r>
              <a:rPr lang="fi-FI" b="1" dirty="0" err="1"/>
              <a:t>close</a:t>
            </a:r>
            <a:r>
              <a:rPr lang="fi-FI" b="1" dirty="0"/>
              <a:t> </a:t>
            </a:r>
            <a:r>
              <a:rPr lang="fi-FI" b="1" dirty="0" err="1"/>
              <a:t>attention</a:t>
            </a:r>
            <a:r>
              <a:rPr lang="fi-FI" b="1" dirty="0"/>
              <a:t> to </a:t>
            </a:r>
            <a:r>
              <a:rPr lang="fi-FI" b="1" dirty="0" err="1"/>
              <a:t>the</a:t>
            </a:r>
            <a:r>
              <a:rPr lang="fi-FI" b="1" dirty="0"/>
              <a:t> </a:t>
            </a:r>
            <a:r>
              <a:rPr lang="fi-FI" b="1" dirty="0" err="1"/>
              <a:t>datasheet</a:t>
            </a:r>
            <a:r>
              <a:rPr lang="fi-FI" b="1" dirty="0"/>
              <a:t> </a:t>
            </a:r>
            <a:r>
              <a:rPr lang="fi-FI" dirty="0"/>
              <a:t>and </a:t>
            </a:r>
            <a:r>
              <a:rPr lang="fi-FI" dirty="0" err="1"/>
              <a:t>make</a:t>
            </a:r>
            <a:r>
              <a:rPr lang="fi-FI" dirty="0"/>
              <a:t> </a:t>
            </a:r>
            <a:r>
              <a:rPr lang="fi-FI" dirty="0" err="1"/>
              <a:t>decision</a:t>
            </a:r>
            <a:r>
              <a:rPr lang="fi-FI" dirty="0"/>
              <a:t> to </a:t>
            </a:r>
            <a:r>
              <a:rPr lang="fi-FI" dirty="0" err="1"/>
              <a:t>purchase</a:t>
            </a:r>
            <a:r>
              <a:rPr lang="fi-FI" dirty="0"/>
              <a:t> </a:t>
            </a:r>
            <a:r>
              <a:rPr lang="fi-FI" dirty="0" err="1"/>
              <a:t>based</a:t>
            </a:r>
            <a:r>
              <a:rPr lang="fi-FI" dirty="0"/>
              <a:t> on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datasheet</a:t>
            </a:r>
            <a:endParaRPr lang="fi-FI" dirty="0"/>
          </a:p>
          <a:p>
            <a:pPr lvl="1"/>
            <a:r>
              <a:rPr lang="fi-FI" dirty="0"/>
              <a:t>Some </a:t>
            </a:r>
            <a:r>
              <a:rPr lang="fi-FI" dirty="0" err="1"/>
              <a:t>important</a:t>
            </a:r>
            <a:r>
              <a:rPr lang="fi-FI" dirty="0"/>
              <a:t> </a:t>
            </a:r>
            <a:r>
              <a:rPr lang="fi-FI" dirty="0" err="1"/>
              <a:t>criteria</a:t>
            </a:r>
            <a:r>
              <a:rPr lang="fi-FI" dirty="0"/>
              <a:t>: </a:t>
            </a:r>
            <a:r>
              <a:rPr lang="fi-FI" dirty="0" err="1"/>
              <a:t>footprint</a:t>
            </a:r>
            <a:r>
              <a:rPr lang="fi-FI" dirty="0"/>
              <a:t>, </a:t>
            </a:r>
            <a:r>
              <a:rPr lang="fi-FI" dirty="0" err="1"/>
              <a:t>casing</a:t>
            </a:r>
            <a:r>
              <a:rPr lang="fi-FI" dirty="0"/>
              <a:t> and </a:t>
            </a:r>
            <a:r>
              <a:rPr lang="fi-FI" dirty="0" err="1"/>
              <a:t>soldering</a:t>
            </a:r>
            <a:r>
              <a:rPr lang="fi-FI" dirty="0"/>
              <a:t> </a:t>
            </a:r>
            <a:r>
              <a:rPr lang="fi-FI" dirty="0" err="1"/>
              <a:t>difficulty</a:t>
            </a:r>
            <a:endParaRPr lang="fi-FI" dirty="0"/>
          </a:p>
          <a:p>
            <a:r>
              <a:rPr lang="fi-FI" dirty="0"/>
              <a:t>For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purproses</a:t>
            </a:r>
            <a:r>
              <a:rPr lang="fi-FI" dirty="0"/>
              <a:t> of </a:t>
            </a:r>
            <a:r>
              <a:rPr lang="fi-FI" dirty="0" err="1"/>
              <a:t>this</a:t>
            </a:r>
            <a:r>
              <a:rPr lang="fi-FI" dirty="0"/>
              <a:t> demo, </a:t>
            </a:r>
            <a:r>
              <a:rPr lang="fi-FI" dirty="0" err="1"/>
              <a:t>components</a:t>
            </a:r>
            <a:r>
              <a:rPr lang="fi-FI" dirty="0"/>
              <a:t> </a:t>
            </a:r>
            <a:r>
              <a:rPr lang="fi-FI" dirty="0" err="1"/>
              <a:t>have</a:t>
            </a:r>
            <a:r>
              <a:rPr lang="fi-FI" dirty="0"/>
              <a:t> </a:t>
            </a:r>
            <a:r>
              <a:rPr lang="fi-FI" dirty="0" err="1"/>
              <a:t>already</a:t>
            </a:r>
            <a:r>
              <a:rPr lang="fi-FI" dirty="0"/>
              <a:t> </a:t>
            </a:r>
            <a:r>
              <a:rPr lang="fi-FI" dirty="0" err="1"/>
              <a:t>been</a:t>
            </a:r>
            <a:r>
              <a:rPr lang="fi-FI" dirty="0"/>
              <a:t> </a:t>
            </a:r>
            <a:r>
              <a:rPr lang="fi-FI" dirty="0" err="1"/>
              <a:t>chosen</a:t>
            </a:r>
            <a:endParaRPr lang="fi-FI" dirty="0"/>
          </a:p>
          <a:p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25313097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7. Drawing the wiring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i-FI" dirty="0"/>
              <a:t>Sometimes it can be difficult to connect wires without intersecting, sometimes a jumper is a possibility</a:t>
            </a:r>
          </a:p>
          <a:p>
            <a:pPr lvl="1"/>
            <a:r>
              <a:rPr lang="fi-FI" dirty="0"/>
              <a:t>In some cases a piece of thin wire may be used</a:t>
            </a:r>
          </a:p>
          <a:p>
            <a:pPr lvl="1"/>
            <a:endParaRPr lang="fi-FI" dirty="0"/>
          </a:p>
          <a:p>
            <a:pPr lvl="1"/>
            <a:endParaRPr lang="fi-FI" dirty="0"/>
          </a:p>
          <a:p>
            <a:pPr lvl="1"/>
            <a:endParaRPr lang="fi-FI" dirty="0"/>
          </a:p>
          <a:p>
            <a:pPr lvl="1"/>
            <a:r>
              <a:rPr lang="fi-FI" dirty="0"/>
              <a:t>A zero-Ohm smd resistor can be also used like a ”bridge”</a:t>
            </a:r>
          </a:p>
          <a:p>
            <a:pPr lvl="1"/>
            <a:endParaRPr lang="fi-FI" dirty="0"/>
          </a:p>
          <a:p>
            <a:pPr lvl="1"/>
            <a:endParaRPr lang="fi-FI" dirty="0"/>
          </a:p>
          <a:p>
            <a:pPr lvl="1"/>
            <a:endParaRPr lang="fi-FI" dirty="0"/>
          </a:p>
          <a:p>
            <a:pPr lvl="1"/>
            <a:r>
              <a:rPr lang="fi-FI" dirty="0"/>
              <a:t>Try to avoid these tricks if possible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6418" y="4435054"/>
            <a:ext cx="1057275" cy="8667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6418" y="3068427"/>
            <a:ext cx="1314450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27571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7. Drawing the wiring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i-FI" dirty="0"/>
              <a:t>1:                            2: Right click and choose 2mm track width:</a:t>
            </a:r>
          </a:p>
          <a:p>
            <a:endParaRPr lang="fi-FI" dirty="0"/>
          </a:p>
          <a:p>
            <a:endParaRPr lang="fi-FI" dirty="0"/>
          </a:p>
          <a:p>
            <a:endParaRPr lang="fi-FI" dirty="0"/>
          </a:p>
          <a:p>
            <a:endParaRPr lang="fi-FI" dirty="0"/>
          </a:p>
          <a:p>
            <a:endParaRPr lang="fi-FI" dirty="0"/>
          </a:p>
          <a:p>
            <a:endParaRPr lang="fi-FI" dirty="0"/>
          </a:p>
          <a:p>
            <a:r>
              <a:rPr lang="fi-FI" dirty="0"/>
              <a:t>3: Choose to start drawing wires on the backside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7741" y="1690688"/>
            <a:ext cx="1905000" cy="36004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4207" y="2333962"/>
            <a:ext cx="3123282" cy="287730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5866150"/>
            <a:ext cx="8686800" cy="81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00250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7. Drawing the wiring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 lnSpcReduction="10000"/>
          </a:bodyPr>
          <a:lstStyle/>
          <a:p>
            <a:r>
              <a:rPr lang="fi-FI" dirty="0"/>
              <a:t>1: Click the upper pin of the round capacitor   2: Double click the  </a:t>
            </a:r>
          </a:p>
          <a:p>
            <a:pPr marL="0" indent="0">
              <a:buNone/>
            </a:pPr>
            <a:r>
              <a:rPr lang="fi-FI" dirty="0"/>
              <a:t>                                                                                     lower connector pin</a:t>
            </a:r>
          </a:p>
          <a:p>
            <a:endParaRPr lang="fi-FI" dirty="0"/>
          </a:p>
          <a:p>
            <a:endParaRPr lang="fi-FI" dirty="0"/>
          </a:p>
          <a:p>
            <a:endParaRPr lang="fi-FI" dirty="0"/>
          </a:p>
          <a:p>
            <a:endParaRPr lang="fi-FI" dirty="0"/>
          </a:p>
          <a:p>
            <a:endParaRPr lang="fi-FI" dirty="0"/>
          </a:p>
          <a:p>
            <a:endParaRPr lang="fi-FI" dirty="0"/>
          </a:p>
          <a:p>
            <a:endParaRPr lang="fi-FI" dirty="0"/>
          </a:p>
          <a:p>
            <a:r>
              <a:rPr lang="fi-FI" dirty="0"/>
              <a:t>These two pins are now connected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4045" y="2350806"/>
            <a:ext cx="4366341" cy="370214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4168" y="2646297"/>
            <a:ext cx="4208479" cy="3406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65500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7. Drawing the wiring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i-FI" dirty="0"/>
              <a:t>1: Click on the same round capacitator pin, move the mouse a bit left and press V, this creates a via here</a:t>
            </a:r>
          </a:p>
          <a:p>
            <a:endParaRPr lang="fi-FI" dirty="0"/>
          </a:p>
          <a:p>
            <a:endParaRPr lang="fi-FI" dirty="0"/>
          </a:p>
          <a:p>
            <a:endParaRPr lang="fi-FI" dirty="0"/>
          </a:p>
          <a:p>
            <a:r>
              <a:rPr lang="fi-FI" dirty="0"/>
              <a:t>2: Then right click and change the track width to 0.7</a:t>
            </a:r>
          </a:p>
          <a:p>
            <a:r>
              <a:rPr lang="fi-FI" dirty="0"/>
              <a:t>3:Finally, </a:t>
            </a:r>
            <a:r>
              <a:rPr lang="fi-FI" dirty="0" err="1"/>
              <a:t>double</a:t>
            </a:r>
            <a:r>
              <a:rPr lang="fi-FI" dirty="0"/>
              <a:t> click on the resistor upper pin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9974" y="2651510"/>
            <a:ext cx="4215938" cy="162502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0763" y="3007559"/>
            <a:ext cx="3281237" cy="304686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7965" y="5276850"/>
            <a:ext cx="3029278" cy="1346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41301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288926"/>
            <a:ext cx="10515600" cy="1325563"/>
          </a:xfrm>
        </p:spPr>
        <p:txBody>
          <a:bodyPr/>
          <a:lstStyle/>
          <a:p>
            <a:r>
              <a:rPr lang="fi-FI" dirty="0"/>
              <a:t>7. Drawing the wiring, buck converter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720381"/>
            <a:ext cx="10515600" cy="4351338"/>
          </a:xfrm>
        </p:spPr>
        <p:txBody>
          <a:bodyPr/>
          <a:lstStyle/>
          <a:p>
            <a:r>
              <a:rPr lang="fi-FI" dirty="0"/>
              <a:t>Lets draw the other buck </a:t>
            </a:r>
            <a:r>
              <a:rPr lang="fi-FI" dirty="0" err="1"/>
              <a:t>converter</a:t>
            </a:r>
            <a:r>
              <a:rPr lang="fi-FI" dirty="0"/>
              <a:t> </a:t>
            </a:r>
            <a:r>
              <a:rPr lang="fi-FI" dirty="0" err="1"/>
              <a:t>wires</a:t>
            </a:r>
            <a:endParaRPr lang="fi-FI" dirty="0"/>
          </a:p>
          <a:p>
            <a:r>
              <a:rPr lang="fi-FI" dirty="0" err="1"/>
              <a:t>Hint</a:t>
            </a:r>
            <a:r>
              <a:rPr lang="fi-FI" dirty="0"/>
              <a:t>: </a:t>
            </a:r>
            <a:r>
              <a:rPr lang="fi-FI" dirty="0" err="1"/>
              <a:t>start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wires</a:t>
            </a:r>
            <a:r>
              <a:rPr lang="fi-FI" dirty="0"/>
              <a:t> </a:t>
            </a:r>
            <a:r>
              <a:rPr lang="fi-FI" dirty="0" err="1"/>
              <a:t>from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6-footed </a:t>
            </a:r>
            <a:r>
              <a:rPr lang="fi-FI" dirty="0" err="1"/>
              <a:t>converter</a:t>
            </a:r>
            <a:endParaRPr lang="fi-FI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18920E-1546-4C68-9B03-226521CBAB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373" y="1868608"/>
            <a:ext cx="10157254" cy="4989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83422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7. Drawing the wiring, the microcontroller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i-FI" sz="2400" dirty="0"/>
              <a:t>Let’s move the microcontroller et al. a bit closer to the buck converter, lasso them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305050"/>
            <a:ext cx="619125" cy="22479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9250" y="2296318"/>
            <a:ext cx="3295905" cy="45132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F9A06FA-6E8E-41DA-B342-BC93865C15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5633" y="2685534"/>
            <a:ext cx="4910891" cy="4172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60265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fi-FI" dirty="0"/>
              <a:t>7. Drawing the wiring, the microcontroller, Spoiler,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5000" y="1787525"/>
            <a:ext cx="10515600" cy="4351338"/>
          </a:xfrm>
        </p:spPr>
        <p:txBody>
          <a:bodyPr/>
          <a:lstStyle/>
          <a:p>
            <a:r>
              <a:rPr lang="fi-FI" dirty="0" err="1"/>
              <a:t>Principle</a:t>
            </a:r>
            <a:r>
              <a:rPr lang="fi-FI" dirty="0"/>
              <a:t>:</a:t>
            </a:r>
          </a:p>
          <a:p>
            <a:pPr lvl="1"/>
            <a:r>
              <a:rPr lang="fi-FI" dirty="0"/>
              <a:t>Red </a:t>
            </a:r>
            <a:r>
              <a:rPr lang="fi-FI" dirty="0" err="1"/>
              <a:t>wires</a:t>
            </a:r>
            <a:r>
              <a:rPr lang="fi-FI" dirty="0"/>
              <a:t> </a:t>
            </a:r>
            <a:r>
              <a:rPr lang="fi-FI" dirty="0" err="1"/>
              <a:t>are</a:t>
            </a:r>
            <a:r>
              <a:rPr lang="fi-FI" dirty="0"/>
              <a:t> on </a:t>
            </a:r>
            <a:r>
              <a:rPr lang="fi-FI" dirty="0" err="1"/>
              <a:t>the</a:t>
            </a:r>
            <a:endParaRPr lang="fi-FI" dirty="0"/>
          </a:p>
          <a:p>
            <a:pPr marL="457200" lvl="1" indent="0">
              <a:buNone/>
            </a:pPr>
            <a:r>
              <a:rPr lang="fi-FI" dirty="0" err="1"/>
              <a:t>frontside</a:t>
            </a:r>
            <a:r>
              <a:rPr lang="fi-FI" dirty="0"/>
              <a:t>, </a:t>
            </a:r>
            <a:r>
              <a:rPr lang="fi-FI" dirty="0" err="1"/>
              <a:t>green</a:t>
            </a:r>
            <a:r>
              <a:rPr lang="fi-FI" dirty="0"/>
              <a:t> on </a:t>
            </a:r>
            <a:r>
              <a:rPr lang="fi-FI" dirty="0" err="1"/>
              <a:t>the</a:t>
            </a:r>
            <a:endParaRPr lang="fi-FI" dirty="0"/>
          </a:p>
          <a:p>
            <a:pPr marL="457200" lvl="1" indent="0">
              <a:buNone/>
            </a:pPr>
            <a:r>
              <a:rPr lang="fi-FI" dirty="0" err="1"/>
              <a:t>backside</a:t>
            </a:r>
            <a:endParaRPr lang="fi-FI" dirty="0"/>
          </a:p>
          <a:p>
            <a:r>
              <a:rPr lang="fi-FI" dirty="0"/>
              <a:t>Connect to </a:t>
            </a:r>
            <a:r>
              <a:rPr lang="fi-FI" dirty="0" err="1"/>
              <a:t>holes</a:t>
            </a:r>
            <a:r>
              <a:rPr lang="fi-FI" dirty="0"/>
              <a:t> </a:t>
            </a:r>
          </a:p>
          <a:p>
            <a:pPr marL="0" indent="0">
              <a:buNone/>
            </a:pPr>
            <a:r>
              <a:rPr lang="fi-FI" dirty="0"/>
              <a:t>(</a:t>
            </a:r>
            <a:r>
              <a:rPr lang="fi-FI" dirty="0" err="1"/>
              <a:t>yellow</a:t>
            </a:r>
            <a:r>
              <a:rPr lang="fi-FI" dirty="0"/>
              <a:t>) </a:t>
            </a:r>
            <a:r>
              <a:rPr lang="fi-FI" dirty="0" err="1"/>
              <a:t>from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back</a:t>
            </a:r>
            <a:endParaRPr lang="fi-FI" dirty="0"/>
          </a:p>
          <a:p>
            <a:r>
              <a:rPr lang="fi-FI" dirty="0" err="1"/>
              <a:t>Hint</a:t>
            </a:r>
            <a:r>
              <a:rPr lang="fi-FI" dirty="0"/>
              <a:t>: you can move</a:t>
            </a:r>
          </a:p>
          <a:p>
            <a:pPr marL="0" indent="0">
              <a:buNone/>
            </a:pPr>
            <a:r>
              <a:rPr lang="fi-FI" dirty="0"/>
              <a:t> the components </a:t>
            </a:r>
          </a:p>
          <a:p>
            <a:pPr marL="0" indent="0">
              <a:buNone/>
            </a:pPr>
            <a:r>
              <a:rPr lang="fi-FI" dirty="0"/>
              <a:t>around for a bit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DF1175-55D8-4275-B026-4DF52FB9A1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6054" y="658324"/>
            <a:ext cx="7825946" cy="6199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35336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7. Drawing the wiring, the LED-driver and leds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i-FI" dirty="0"/>
              <a:t>Let’s move the </a:t>
            </a:r>
          </a:p>
          <a:p>
            <a:pPr marL="0" indent="0">
              <a:buNone/>
            </a:pPr>
            <a:r>
              <a:rPr lang="fi-FI" dirty="0"/>
              <a:t>LED-driver et al. </a:t>
            </a:r>
          </a:p>
          <a:p>
            <a:pPr marL="0" indent="0">
              <a:buNone/>
            </a:pPr>
            <a:r>
              <a:rPr lang="fi-FI" dirty="0"/>
              <a:t>a bit closer: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23AEE4-3F36-410D-9068-2E4AA12B76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3728" y="1449858"/>
            <a:ext cx="8828272" cy="5408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73361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7. Drawing the wiring, the LED-driver and LEDS, Spoiler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i-FI" dirty="0"/>
              <a:t>Lets wire them up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0700" y="982286"/>
            <a:ext cx="7861300" cy="587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69173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27374"/>
            <a:ext cx="10515600" cy="1325563"/>
          </a:xfrm>
        </p:spPr>
        <p:txBody>
          <a:bodyPr/>
          <a:lstStyle/>
          <a:p>
            <a:r>
              <a:rPr lang="fi-FI" dirty="0"/>
              <a:t>7. Drawing the wiring, heat vias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005694"/>
            <a:ext cx="10515600" cy="4351338"/>
          </a:xfrm>
        </p:spPr>
        <p:txBody>
          <a:bodyPr/>
          <a:lstStyle/>
          <a:p>
            <a:r>
              <a:rPr lang="fi-FI" dirty="0"/>
              <a:t>The LED-driver might heat, so let’s put heat up vias underneath it just in case</a:t>
            </a:r>
          </a:p>
          <a:p>
            <a:r>
              <a:rPr lang="fi-FI" dirty="0"/>
              <a:t>Right click it, and </a:t>
            </a:r>
            <a:r>
              <a:rPr lang="fi-FI" dirty="0" err="1"/>
              <a:t>create</a:t>
            </a:r>
            <a:r>
              <a:rPr lang="fi-FI" dirty="0"/>
              <a:t> a </a:t>
            </a:r>
            <a:r>
              <a:rPr lang="fi-FI" dirty="0" err="1"/>
              <a:t>duplicate</a:t>
            </a:r>
            <a:endParaRPr lang="fi-FI" dirty="0"/>
          </a:p>
          <a:p>
            <a:r>
              <a:rPr lang="fi-FI" dirty="0" err="1"/>
              <a:t>Right</a:t>
            </a:r>
            <a:r>
              <a:rPr lang="fi-FI" dirty="0"/>
              <a:t> </a:t>
            </a:r>
            <a:r>
              <a:rPr lang="fi-FI" dirty="0" err="1"/>
              <a:t>click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duplicete</a:t>
            </a:r>
            <a:r>
              <a:rPr lang="fi-FI" dirty="0"/>
              <a:t>,</a:t>
            </a:r>
          </a:p>
          <a:p>
            <a:pPr marL="0" indent="0">
              <a:buNone/>
            </a:pPr>
            <a:r>
              <a:rPr lang="fi-FI" dirty="0"/>
              <a:t> and create an array of them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29000"/>
            <a:ext cx="4023292" cy="34505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2174" y="2302598"/>
            <a:ext cx="4111625" cy="4405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1302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2F971E-FAFB-4F12-9934-91C84CB611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2. </a:t>
            </a:r>
            <a:r>
              <a:rPr lang="fi-FI" dirty="0" err="1"/>
              <a:t>Choosing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components</a:t>
            </a:r>
            <a:r>
              <a:rPr lang="fi-FI" dirty="0"/>
              <a:t>: </a:t>
            </a:r>
            <a:r>
              <a:rPr lang="fi-FI" dirty="0" err="1"/>
              <a:t>LEDs</a:t>
            </a:r>
            <a:endParaRPr lang="fi-FI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8A810D-D066-41BF-AF6B-D37139E4D8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i-FI" dirty="0" err="1"/>
              <a:t>From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datasheet</a:t>
            </a:r>
            <a:r>
              <a:rPr lang="fi-FI" dirty="0"/>
              <a:t>:</a:t>
            </a:r>
          </a:p>
          <a:p>
            <a:r>
              <a:rPr lang="fi-FI" dirty="0"/>
              <a:t>Forward voltage: 3.35V</a:t>
            </a:r>
          </a:p>
          <a:p>
            <a:r>
              <a:rPr lang="fi-FI" dirty="0" err="1"/>
              <a:t>Current</a:t>
            </a:r>
            <a:r>
              <a:rPr lang="fi-FI" dirty="0"/>
              <a:t>: ~350mA</a:t>
            </a:r>
          </a:p>
          <a:p>
            <a:endParaRPr lang="fi-FI" dirty="0"/>
          </a:p>
          <a:p>
            <a:endParaRPr lang="fi-FI" dirty="0"/>
          </a:p>
          <a:p>
            <a:endParaRPr lang="fi-FI" dirty="0"/>
          </a:p>
          <a:p>
            <a:endParaRPr lang="fi-FI" dirty="0"/>
          </a:p>
          <a:p>
            <a:endParaRPr lang="fi-FI" sz="1100" dirty="0"/>
          </a:p>
          <a:p>
            <a:r>
              <a:rPr lang="en-US" sz="1100" dirty="0"/>
              <a:t>XPCBLU-L1-0000-00W02 - LED, HB, BLUE, 23.5L </a:t>
            </a:r>
          </a:p>
          <a:p>
            <a:r>
              <a:rPr lang="fi-FI" sz="1100" dirty="0"/>
              <a:t>http://fi.farnell.com/cree/xpcblu-l1-0000-00w02/led-hb-blue-23-5lm/dp/2419727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4961" y="1690687"/>
            <a:ext cx="6143625" cy="31718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276600"/>
            <a:ext cx="2771775" cy="184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03101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7. Drawing the wiring, heat vias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i-FI" dirty="0"/>
              <a:t>Then, move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array</a:t>
            </a:r>
            <a:r>
              <a:rPr lang="fi-FI" dirty="0"/>
              <a:t> underneath the LED-driver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071E5A-1947-491A-B60C-AFA18F469B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2833" y="2223557"/>
            <a:ext cx="6829168" cy="4634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43974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7. Drawing the wiring, resizing the board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70025"/>
            <a:ext cx="10515600" cy="4351338"/>
          </a:xfrm>
        </p:spPr>
        <p:txBody>
          <a:bodyPr/>
          <a:lstStyle/>
          <a:p>
            <a:r>
              <a:rPr lang="fi-FI" dirty="0"/>
              <a:t>As we can see, the area we chose at the beginning is too large</a:t>
            </a:r>
          </a:p>
          <a:p>
            <a:r>
              <a:rPr lang="fi-FI" dirty="0"/>
              <a:t>Time to delete the old borders and draw new with Edge.Cuts…</a:t>
            </a:r>
          </a:p>
          <a:p>
            <a:endParaRPr lang="fi-FI" dirty="0"/>
          </a:p>
          <a:p>
            <a:endParaRPr lang="fi-FI" dirty="0"/>
          </a:p>
          <a:p>
            <a:r>
              <a:rPr lang="fi-FI" dirty="0"/>
              <a:t>                               ---------------------&gt;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2299CE-4B2C-45A7-A454-CCD8C64948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99718"/>
            <a:ext cx="3635793" cy="39582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7C5DC98-B4E8-4FC2-82D5-66D9829858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4281" y="2420552"/>
            <a:ext cx="5947719" cy="4437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40670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7. Drawing the wiring, adding fills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85900"/>
            <a:ext cx="10515600" cy="4691063"/>
          </a:xfrm>
        </p:spPr>
        <p:txBody>
          <a:bodyPr/>
          <a:lstStyle/>
          <a:p>
            <a:r>
              <a:rPr lang="fi-FI" dirty="0"/>
              <a:t>We never connected the ground pins because we can simply fill the empty areas with ground plane</a:t>
            </a:r>
          </a:p>
          <a:p>
            <a:endParaRPr lang="fi-FI" dirty="0"/>
          </a:p>
          <a:p>
            <a:pPr marL="0" indent="0">
              <a:buNone/>
            </a:pPr>
            <a:r>
              <a:rPr lang="fi-FI" dirty="0"/>
              <a:t>         </a:t>
            </a:r>
          </a:p>
          <a:p>
            <a:r>
              <a:rPr lang="fi-FI" dirty="0"/>
              <a:t>          And then click on the corner of the board, and choose: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75" y="2931317"/>
            <a:ext cx="809625" cy="389558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8086" y="2316163"/>
            <a:ext cx="10930813" cy="6151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1496" y="4512468"/>
            <a:ext cx="8930504" cy="2345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73203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7. Drawing the wiring, adding fills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i-FI" dirty="0"/>
              <a:t>Include the whole board in the area, and press B</a:t>
            </a:r>
          </a:p>
          <a:p>
            <a:r>
              <a:rPr lang="fi-FI" dirty="0"/>
              <a:t>We can see that the empy areas are</a:t>
            </a:r>
          </a:p>
          <a:p>
            <a:pPr marL="0" indent="0">
              <a:buNone/>
            </a:pPr>
            <a:r>
              <a:rPr lang="fi-FI" dirty="0"/>
              <a:t>filled with copper</a:t>
            </a:r>
          </a:p>
          <a:p>
            <a:r>
              <a:rPr lang="fi-FI" dirty="0"/>
              <a:t> Do the same thing, but for backside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4150720"/>
            <a:ext cx="6464300" cy="38436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FA84465-3E98-45E1-ACF6-ACA194E712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5368" y="2833816"/>
            <a:ext cx="5466632" cy="4024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75762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7. Drawing the wiring, adding fills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285874"/>
            <a:ext cx="11328641" cy="5381626"/>
          </a:xfrm>
        </p:spPr>
        <p:txBody>
          <a:bodyPr>
            <a:normAutofit/>
          </a:bodyPr>
          <a:lstStyle/>
          <a:p>
            <a:r>
              <a:rPr lang="fi-FI" dirty="0"/>
              <a:t>Looks good, but now we cannot see things properly, press CTRL + B to remove fills temporarily</a:t>
            </a:r>
          </a:p>
          <a:p>
            <a:r>
              <a:rPr lang="fi-FI" dirty="0"/>
              <a:t>Its usually not a good idea have large unbroken areas of filling, so let’s add some additional heat vias in the ”</a:t>
            </a:r>
            <a:r>
              <a:rPr lang="fi-FI" dirty="0" err="1"/>
              <a:t>empty</a:t>
            </a:r>
            <a:r>
              <a:rPr lang="fi-FI" dirty="0"/>
              <a:t>” areas</a:t>
            </a:r>
          </a:p>
          <a:p>
            <a:r>
              <a:rPr lang="fi-FI" dirty="0" err="1"/>
              <a:t>Paste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duplicate</a:t>
            </a:r>
            <a:r>
              <a:rPr lang="fi-FI" dirty="0"/>
              <a:t> </a:t>
            </a:r>
            <a:r>
              <a:rPr lang="fi-FI" dirty="0" err="1"/>
              <a:t>many</a:t>
            </a:r>
            <a:r>
              <a:rPr lang="fi-FI" dirty="0"/>
              <a:t> </a:t>
            </a:r>
            <a:r>
              <a:rPr lang="fi-FI" dirty="0" err="1"/>
              <a:t>copies</a:t>
            </a:r>
            <a:r>
              <a:rPr lang="fi-FI" dirty="0"/>
              <a:t> of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heat</a:t>
            </a:r>
            <a:r>
              <a:rPr lang="fi-FI" dirty="0"/>
              <a:t> via</a:t>
            </a:r>
          </a:p>
          <a:p>
            <a:pPr marL="0" indent="0">
              <a:buNone/>
            </a:pPr>
            <a:r>
              <a:rPr lang="fi-FI" dirty="0"/>
              <a:t>in </a:t>
            </a:r>
            <a:r>
              <a:rPr lang="fi-FI" dirty="0" err="1"/>
              <a:t>various</a:t>
            </a:r>
            <a:r>
              <a:rPr lang="fi-FI" dirty="0"/>
              <a:t> </a:t>
            </a:r>
            <a:r>
              <a:rPr lang="fi-FI" dirty="0" err="1"/>
              <a:t>places</a:t>
            </a:r>
            <a:endParaRPr lang="fi-FI" dirty="0"/>
          </a:p>
          <a:p>
            <a:pPr marL="0" indent="0">
              <a:buNone/>
            </a:pPr>
            <a:r>
              <a:rPr lang="fi-FI" dirty="0" err="1"/>
              <a:t>Hint</a:t>
            </a:r>
            <a:r>
              <a:rPr lang="fi-FI" dirty="0"/>
              <a:t>: CTRL + D</a:t>
            </a:r>
          </a:p>
          <a:p>
            <a:pPr marL="0" indent="0">
              <a:buNone/>
            </a:pPr>
            <a:r>
              <a:rPr lang="fi-FI" dirty="0"/>
              <a:t>   </a:t>
            </a:r>
          </a:p>
          <a:p>
            <a:pPr marL="0" indent="0">
              <a:buNone/>
            </a:pPr>
            <a:endParaRPr lang="fi-FI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2719" y="3924301"/>
            <a:ext cx="3448140" cy="29337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25BF5A4-E271-416B-AE98-C38B56405B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1789" y="3501080"/>
            <a:ext cx="4530211" cy="3356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05174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9300" y="36512"/>
            <a:ext cx="10515600" cy="1325563"/>
          </a:xfrm>
        </p:spPr>
        <p:txBody>
          <a:bodyPr/>
          <a:lstStyle/>
          <a:p>
            <a:r>
              <a:rPr lang="fi-FI" dirty="0"/>
              <a:t>7. Drawing the wiring, adding fills</a:t>
            </a:r>
            <a:br>
              <a:rPr lang="fi-FI" dirty="0"/>
            </a:br>
            <a:endParaRPr lang="fi-FI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i-FI" dirty="0"/>
              <a:t>Start adding duplicates                                                                                            in empty areas</a:t>
            </a:r>
          </a:p>
          <a:p>
            <a:endParaRPr lang="fi-FI" dirty="0"/>
          </a:p>
          <a:p>
            <a:r>
              <a:rPr lang="fi-FI" dirty="0"/>
              <a:t>Press B to add fills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21EE724-AB32-4C54-857A-A2ACCD3B76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6097" y="1138742"/>
            <a:ext cx="7685903" cy="5719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23709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7. Drawing the wiring, adding fills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i-FI" dirty="0"/>
              <a:t>To enable you to see clearer, you can choose which layers                                  you want to see</a:t>
            </a:r>
          </a:p>
          <a:p>
            <a:r>
              <a:rPr lang="fi-FI" dirty="0" err="1"/>
              <a:t>That’s</a:t>
            </a:r>
            <a:r>
              <a:rPr lang="fi-FI" dirty="0"/>
              <a:t> </a:t>
            </a:r>
            <a:r>
              <a:rPr lang="fi-FI" dirty="0" err="1"/>
              <a:t>better</a:t>
            </a:r>
            <a:r>
              <a:rPr lang="fi-FI" dirty="0"/>
              <a:t> -&gt;</a:t>
            </a:r>
          </a:p>
          <a:p>
            <a:endParaRPr lang="fi-FI" dirty="0"/>
          </a:p>
          <a:p>
            <a:r>
              <a:rPr lang="fi-FI" dirty="0"/>
              <a:t>You can also choose                                                                                       if you want to see                                                                                                 fills on the left</a:t>
            </a:r>
          </a:p>
          <a:p>
            <a:endParaRPr lang="fi-FI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0401" y="-617613"/>
            <a:ext cx="2641600" cy="750101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9537" y="5283238"/>
            <a:ext cx="923925" cy="10191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1007A5D-0269-4D95-BCBB-856E9802E5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8919" y="2786227"/>
            <a:ext cx="5431482" cy="4097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09643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7087" y="0"/>
            <a:ext cx="10515600" cy="1325563"/>
          </a:xfrm>
        </p:spPr>
        <p:txBody>
          <a:bodyPr/>
          <a:lstStyle/>
          <a:p>
            <a:r>
              <a:rPr lang="fi-FI" dirty="0"/>
              <a:t>7. Drawing the wiring, checking errors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7087" y="1325563"/>
            <a:ext cx="10515600" cy="4351338"/>
          </a:xfrm>
        </p:spPr>
        <p:txBody>
          <a:bodyPr/>
          <a:lstStyle/>
          <a:p>
            <a:r>
              <a:rPr lang="fi-FI" dirty="0"/>
              <a:t>Finally, let’s see if we have made any errors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41605"/>
            <a:ext cx="8791575" cy="533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1400" y="2422595"/>
            <a:ext cx="7175500" cy="4435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60212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8. Create files needed to manufacture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09212" y="1334699"/>
            <a:ext cx="3373576" cy="5523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989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8. Create files needed to manufacture, order online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i-FI" sz="2000" dirty="0" err="1"/>
              <a:t>Generate</a:t>
            </a:r>
            <a:r>
              <a:rPr lang="fi-FI" sz="2000" dirty="0"/>
              <a:t> </a:t>
            </a:r>
            <a:r>
              <a:rPr lang="fi-FI" sz="2000" dirty="0" err="1"/>
              <a:t>gerbers</a:t>
            </a:r>
            <a:r>
              <a:rPr lang="fi-FI" sz="2000" dirty="0"/>
              <a:t>: (</a:t>
            </a:r>
            <a:r>
              <a:rPr lang="fi-FI" sz="2000" dirty="0" err="1"/>
              <a:t>check</a:t>
            </a:r>
            <a:r>
              <a:rPr lang="fi-FI" sz="2000" dirty="0"/>
              <a:t> </a:t>
            </a:r>
            <a:r>
              <a:rPr lang="fi-FI" sz="2000" dirty="0" err="1"/>
              <a:t>website</a:t>
            </a:r>
            <a:r>
              <a:rPr lang="fi-FI" sz="2000" dirty="0"/>
              <a:t> </a:t>
            </a:r>
            <a:r>
              <a:rPr lang="fi-FI" sz="2000" dirty="0" err="1"/>
              <a:t>e.g</a:t>
            </a:r>
            <a:r>
              <a:rPr lang="fi-FI" sz="2000" dirty="0"/>
              <a:t>. </a:t>
            </a:r>
            <a:r>
              <a:rPr lang="fi-FI" sz="2000" dirty="0" err="1"/>
              <a:t>elecrow</a:t>
            </a:r>
            <a:r>
              <a:rPr lang="fi-FI" sz="2000" dirty="0"/>
              <a:t> for </a:t>
            </a:r>
            <a:r>
              <a:rPr lang="fi-FI" sz="2000" dirty="0" err="1"/>
              <a:t>specifics</a:t>
            </a:r>
            <a:r>
              <a:rPr lang="fi-FI" sz="2000" dirty="0"/>
              <a:t>)</a:t>
            </a:r>
          </a:p>
          <a:p>
            <a:r>
              <a:rPr lang="fi-FI" sz="2000" dirty="0" err="1"/>
              <a:t>Front</a:t>
            </a:r>
            <a:r>
              <a:rPr lang="fi-FI" sz="2000" dirty="0"/>
              <a:t> and </a:t>
            </a:r>
            <a:r>
              <a:rPr lang="fi-FI" sz="2000" dirty="0" err="1"/>
              <a:t>back</a:t>
            </a:r>
            <a:r>
              <a:rPr lang="fi-FI" sz="2000" dirty="0"/>
              <a:t> </a:t>
            </a:r>
            <a:r>
              <a:rPr lang="fi-FI" sz="2000" dirty="0" err="1"/>
              <a:t>copper</a:t>
            </a:r>
            <a:r>
              <a:rPr lang="fi-FI" sz="2000" dirty="0"/>
              <a:t> </a:t>
            </a:r>
            <a:r>
              <a:rPr lang="fi-FI" sz="2000" dirty="0" err="1"/>
              <a:t>layers</a:t>
            </a:r>
            <a:endParaRPr lang="fi-FI" sz="2000" dirty="0"/>
          </a:p>
          <a:p>
            <a:r>
              <a:rPr lang="fi-FI" sz="2000" dirty="0" err="1"/>
              <a:t>Front</a:t>
            </a:r>
            <a:r>
              <a:rPr lang="fi-FI" sz="2000" dirty="0"/>
              <a:t> and </a:t>
            </a:r>
            <a:r>
              <a:rPr lang="fi-FI" sz="2000" dirty="0" err="1"/>
              <a:t>back</a:t>
            </a:r>
            <a:r>
              <a:rPr lang="fi-FI" sz="2000" dirty="0"/>
              <a:t> </a:t>
            </a:r>
            <a:r>
              <a:rPr lang="fi-FI" sz="2000" dirty="0" err="1"/>
              <a:t>silk</a:t>
            </a:r>
            <a:r>
              <a:rPr lang="fi-FI" sz="2000" dirty="0"/>
              <a:t> </a:t>
            </a:r>
            <a:r>
              <a:rPr lang="fi-FI" sz="2000" dirty="0" err="1"/>
              <a:t>screens</a:t>
            </a:r>
            <a:endParaRPr lang="fi-FI" sz="2000" dirty="0"/>
          </a:p>
          <a:p>
            <a:r>
              <a:rPr lang="fi-FI" sz="2000" dirty="0" err="1"/>
              <a:t>Front</a:t>
            </a:r>
            <a:r>
              <a:rPr lang="fi-FI" sz="2000" dirty="0"/>
              <a:t> and </a:t>
            </a:r>
            <a:r>
              <a:rPr lang="fi-FI" sz="2000" dirty="0" err="1"/>
              <a:t>back</a:t>
            </a:r>
            <a:r>
              <a:rPr lang="fi-FI" sz="2000" dirty="0"/>
              <a:t> </a:t>
            </a:r>
            <a:r>
              <a:rPr lang="fi-FI" sz="2000" dirty="0" err="1"/>
              <a:t>masks</a:t>
            </a:r>
            <a:endParaRPr lang="fi-FI" sz="2000" dirty="0"/>
          </a:p>
          <a:p>
            <a:r>
              <a:rPr lang="fi-FI" sz="2000" dirty="0" err="1"/>
              <a:t>Mechanical</a:t>
            </a:r>
            <a:r>
              <a:rPr lang="fi-FI" sz="2000" dirty="0"/>
              <a:t> </a:t>
            </a:r>
            <a:r>
              <a:rPr lang="fi-FI" sz="2000" dirty="0" err="1"/>
              <a:t>layer</a:t>
            </a:r>
            <a:r>
              <a:rPr lang="fi-FI" sz="2000" dirty="0"/>
              <a:t> (</a:t>
            </a:r>
            <a:r>
              <a:rPr lang="fi-FI" sz="2000" dirty="0" err="1"/>
              <a:t>Edge.Cuts</a:t>
            </a:r>
            <a:r>
              <a:rPr lang="fi-FI" sz="2000" dirty="0"/>
              <a:t>)</a:t>
            </a:r>
          </a:p>
          <a:p>
            <a:r>
              <a:rPr lang="fi-FI" sz="2000" dirty="0" err="1"/>
              <a:t>Also</a:t>
            </a:r>
            <a:r>
              <a:rPr lang="fi-FI" sz="2000" dirty="0"/>
              <a:t> </a:t>
            </a:r>
            <a:r>
              <a:rPr lang="fi-FI" sz="2000" dirty="0" err="1"/>
              <a:t>generate</a:t>
            </a:r>
            <a:r>
              <a:rPr lang="fi-FI" sz="2000" dirty="0"/>
              <a:t> a </a:t>
            </a:r>
            <a:r>
              <a:rPr lang="fi-FI" sz="2000" dirty="0" err="1"/>
              <a:t>drill</a:t>
            </a:r>
            <a:r>
              <a:rPr lang="fi-FI" sz="2000" dirty="0"/>
              <a:t> </a:t>
            </a:r>
            <a:r>
              <a:rPr lang="fi-FI" sz="2000" dirty="0" err="1"/>
              <a:t>file</a:t>
            </a:r>
            <a:endParaRPr lang="fi-FI" sz="2000" dirty="0"/>
          </a:p>
          <a:p>
            <a:r>
              <a:rPr lang="fi-FI" sz="1600" dirty="0"/>
              <a:t>Some </a:t>
            </a:r>
            <a:r>
              <a:rPr lang="fi-FI" sz="1600" dirty="0" err="1"/>
              <a:t>Places</a:t>
            </a:r>
            <a:r>
              <a:rPr lang="fi-FI" sz="1600" dirty="0"/>
              <a:t> to </a:t>
            </a:r>
            <a:r>
              <a:rPr lang="fi-FI" sz="1600" dirty="0" err="1"/>
              <a:t>order</a:t>
            </a:r>
            <a:r>
              <a:rPr lang="fi-FI" sz="1600" dirty="0"/>
              <a:t> (non-</a:t>
            </a:r>
            <a:r>
              <a:rPr lang="fi-FI" sz="1600" dirty="0" err="1"/>
              <a:t>exhaustive</a:t>
            </a:r>
            <a:r>
              <a:rPr lang="fi-FI" sz="1600" dirty="0"/>
              <a:t>):</a:t>
            </a:r>
          </a:p>
          <a:p>
            <a:pPr lvl="1"/>
            <a:r>
              <a:rPr lang="fi-FI" sz="1600" dirty="0" err="1"/>
              <a:t>Elecrow</a:t>
            </a:r>
            <a:endParaRPr lang="fi-FI" sz="1600" dirty="0"/>
          </a:p>
          <a:p>
            <a:pPr lvl="1"/>
            <a:r>
              <a:rPr lang="fi-FI" sz="1600" dirty="0" err="1"/>
              <a:t>Seeed</a:t>
            </a:r>
            <a:endParaRPr lang="fi-FI" sz="1600" dirty="0"/>
          </a:p>
          <a:p>
            <a:pPr lvl="1"/>
            <a:r>
              <a:rPr lang="fi-FI" sz="1600" dirty="0" err="1"/>
              <a:t>Oshpark</a:t>
            </a:r>
            <a:endParaRPr lang="fi-FI" sz="1600" dirty="0"/>
          </a:p>
          <a:p>
            <a:pPr lvl="1"/>
            <a:r>
              <a:rPr lang="fi-FI" sz="1600" dirty="0" err="1"/>
              <a:t>Try</a:t>
            </a:r>
            <a:r>
              <a:rPr lang="fi-FI" sz="1600" dirty="0"/>
              <a:t> </a:t>
            </a:r>
            <a:r>
              <a:rPr lang="fi-FI" sz="1600" dirty="0" err="1"/>
              <a:t>googling</a:t>
            </a:r>
            <a:r>
              <a:rPr lang="fi-FI" sz="1600" dirty="0"/>
              <a:t> and </a:t>
            </a:r>
            <a:r>
              <a:rPr lang="fi-FI" sz="1600" dirty="0" err="1"/>
              <a:t>asking</a:t>
            </a:r>
            <a:r>
              <a:rPr lang="fi-FI" sz="1600" dirty="0"/>
              <a:t>…</a:t>
            </a:r>
          </a:p>
          <a:p>
            <a:pPr lvl="1"/>
            <a:r>
              <a:rPr lang="fi-FI" sz="1600" dirty="0"/>
              <a:t>Great </a:t>
            </a:r>
            <a:r>
              <a:rPr lang="fi-FI" sz="1600" dirty="0" err="1"/>
              <a:t>variance</a:t>
            </a:r>
            <a:r>
              <a:rPr lang="fi-FI" sz="1600" dirty="0"/>
              <a:t> in </a:t>
            </a:r>
            <a:r>
              <a:rPr lang="fi-FI" sz="1600" dirty="0" err="1"/>
              <a:t>price</a:t>
            </a:r>
            <a:endParaRPr lang="fi-FI" sz="1600" dirty="0"/>
          </a:p>
          <a:p>
            <a:endParaRPr lang="fi-FI" sz="2000" dirty="0"/>
          </a:p>
          <a:p>
            <a:endParaRPr lang="fi-FI" sz="2000" dirty="0"/>
          </a:p>
          <a:p>
            <a:endParaRPr lang="fi-FI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6500" y="1091680"/>
            <a:ext cx="4635500" cy="57663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F3CBEAF-3CAF-4EBA-A0DB-7B798E2090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5783" y="3048000"/>
            <a:ext cx="2750717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4746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F3E418-BC95-4899-B13B-95C81E3E8B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2. </a:t>
            </a:r>
            <a:r>
              <a:rPr lang="fi-FI" dirty="0" err="1"/>
              <a:t>Choosing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components</a:t>
            </a:r>
            <a:r>
              <a:rPr lang="fi-FI" dirty="0"/>
              <a:t> LED-</a:t>
            </a:r>
            <a:r>
              <a:rPr lang="fi-FI" dirty="0" err="1"/>
              <a:t>driver</a:t>
            </a:r>
            <a:endParaRPr lang="fi-FI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127AA4-F92D-4B3E-A71E-2685B98A9F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i-FI" dirty="0"/>
              <a:t>Led </a:t>
            </a:r>
            <a:r>
              <a:rPr lang="fi-FI" dirty="0" err="1"/>
              <a:t>brightness</a:t>
            </a:r>
            <a:r>
              <a:rPr lang="fi-FI" dirty="0"/>
              <a:t> </a:t>
            </a:r>
            <a:r>
              <a:rPr lang="fi-FI" dirty="0" err="1"/>
              <a:t>controlled</a:t>
            </a:r>
            <a:r>
              <a:rPr lang="fi-FI" dirty="0"/>
              <a:t> </a:t>
            </a:r>
            <a:r>
              <a:rPr lang="fi-FI" dirty="0" err="1"/>
              <a:t>by</a:t>
            </a:r>
            <a:r>
              <a:rPr lang="fi-FI" dirty="0"/>
              <a:t> </a:t>
            </a:r>
            <a:r>
              <a:rPr lang="fi-FI" dirty="0" err="1"/>
              <a:t>constant-current</a:t>
            </a:r>
            <a:r>
              <a:rPr lang="fi-FI" dirty="0"/>
              <a:t>                                                        PWM-</a:t>
            </a:r>
            <a:r>
              <a:rPr lang="fi-FI" dirty="0" err="1"/>
              <a:t>signal</a:t>
            </a:r>
            <a:endParaRPr lang="fi-FI" dirty="0"/>
          </a:p>
          <a:p>
            <a:r>
              <a:rPr lang="fi-FI" dirty="0" err="1"/>
              <a:t>Pulse</a:t>
            </a:r>
            <a:r>
              <a:rPr lang="fi-FI" dirty="0"/>
              <a:t> </a:t>
            </a:r>
            <a:r>
              <a:rPr lang="fi-FI" dirty="0" err="1"/>
              <a:t>Width</a:t>
            </a:r>
            <a:r>
              <a:rPr lang="fi-FI" dirty="0"/>
              <a:t> </a:t>
            </a:r>
            <a:r>
              <a:rPr lang="fi-FI" dirty="0" err="1"/>
              <a:t>Modulated</a:t>
            </a:r>
            <a:r>
              <a:rPr lang="fi-FI" dirty="0"/>
              <a:t> (PWM) </a:t>
            </a:r>
            <a:r>
              <a:rPr lang="fi-FI" dirty="0" err="1"/>
              <a:t>voltage</a:t>
            </a:r>
            <a:r>
              <a:rPr lang="fi-FI" dirty="0"/>
              <a:t> input</a:t>
            </a:r>
          </a:p>
          <a:p>
            <a:pPr marL="0" indent="0">
              <a:buNone/>
            </a:pPr>
            <a:r>
              <a:rPr lang="fi-FI" dirty="0"/>
              <a:t>   </a:t>
            </a:r>
            <a:r>
              <a:rPr lang="fi-FI" dirty="0" err="1"/>
              <a:t>controls</a:t>
            </a:r>
            <a:r>
              <a:rPr lang="fi-FI" dirty="0"/>
              <a:t> a </a:t>
            </a:r>
            <a:r>
              <a:rPr lang="fi-FI" dirty="0" err="1"/>
              <a:t>constant-current</a:t>
            </a:r>
            <a:r>
              <a:rPr lang="fi-FI" dirty="0"/>
              <a:t> PWM output-&gt;</a:t>
            </a:r>
          </a:p>
          <a:p>
            <a:r>
              <a:rPr lang="fi-FI" dirty="0"/>
              <a:t>MCU PWM </a:t>
            </a:r>
            <a:r>
              <a:rPr lang="fi-FI" dirty="0" err="1"/>
              <a:t>used</a:t>
            </a:r>
            <a:r>
              <a:rPr lang="fi-FI" dirty="0"/>
              <a:t> to </a:t>
            </a:r>
            <a:r>
              <a:rPr lang="fi-FI" dirty="0" err="1"/>
              <a:t>control</a:t>
            </a:r>
            <a:r>
              <a:rPr lang="fi-FI" dirty="0"/>
              <a:t> </a:t>
            </a:r>
            <a:r>
              <a:rPr lang="fi-FI" dirty="0" err="1"/>
              <a:t>this</a:t>
            </a:r>
            <a:r>
              <a:rPr lang="fi-FI" dirty="0"/>
              <a:t> LED-</a:t>
            </a:r>
            <a:r>
              <a:rPr lang="fi-FI" dirty="0" err="1"/>
              <a:t>driver</a:t>
            </a:r>
            <a:endParaRPr lang="fi-FI" dirty="0"/>
          </a:p>
          <a:p>
            <a:endParaRPr lang="fi-FI" dirty="0"/>
          </a:p>
          <a:p>
            <a:r>
              <a:rPr lang="fi-FI" dirty="0" err="1"/>
              <a:t>Constant</a:t>
            </a:r>
            <a:r>
              <a:rPr lang="fi-FI" dirty="0"/>
              <a:t> </a:t>
            </a:r>
            <a:r>
              <a:rPr lang="fi-FI" dirty="0" err="1"/>
              <a:t>current</a:t>
            </a:r>
            <a:r>
              <a:rPr lang="fi-FI" dirty="0"/>
              <a:t> </a:t>
            </a:r>
            <a:r>
              <a:rPr lang="fi-FI" dirty="0" err="1"/>
              <a:t>strength</a:t>
            </a:r>
            <a:r>
              <a:rPr lang="fi-FI" dirty="0"/>
              <a:t> </a:t>
            </a:r>
            <a:r>
              <a:rPr lang="fi-FI" dirty="0" err="1"/>
              <a:t>chosen</a:t>
            </a:r>
            <a:r>
              <a:rPr lang="fi-FI" dirty="0"/>
              <a:t> </a:t>
            </a:r>
            <a:r>
              <a:rPr lang="fi-FI" dirty="0" err="1"/>
              <a:t>with</a:t>
            </a:r>
            <a:r>
              <a:rPr lang="fi-FI" dirty="0"/>
              <a:t> </a:t>
            </a:r>
          </a:p>
          <a:p>
            <a:pPr marL="0" indent="0">
              <a:buNone/>
            </a:pPr>
            <a:r>
              <a:rPr lang="fi-FI" dirty="0"/>
              <a:t>   a </a:t>
            </a:r>
            <a:r>
              <a:rPr lang="fi-FI" dirty="0" err="1"/>
              <a:t>reference</a:t>
            </a:r>
            <a:r>
              <a:rPr lang="fi-FI" dirty="0"/>
              <a:t> </a:t>
            </a:r>
            <a:r>
              <a:rPr lang="fi-FI" dirty="0" err="1"/>
              <a:t>resistor</a:t>
            </a:r>
            <a:r>
              <a:rPr lang="fi-FI" dirty="0"/>
              <a:t>-&gt;</a:t>
            </a:r>
          </a:p>
          <a:p>
            <a:endParaRPr lang="fi-FI" dirty="0"/>
          </a:p>
          <a:p>
            <a:r>
              <a:rPr lang="en-US" sz="1400" dirty="0"/>
              <a:t>Texas Instruments, TL4242-Q1 Adjustable LED Driver </a:t>
            </a:r>
          </a:p>
          <a:p>
            <a:r>
              <a:rPr lang="fi-FI" sz="1400" dirty="0"/>
              <a:t>http://www.ti.com/lit/ds/symlink/tl4242-q1.pdf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3739B3-39C7-4EA4-B909-F2CFE79670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13080" y="93062"/>
            <a:ext cx="2006214" cy="15976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6F2A84C-B2BE-4A71-A337-38192A898D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4968" y="3810438"/>
            <a:ext cx="3447749" cy="27353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F642AE6-956B-417D-9113-90C72A814F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8368" y="1690688"/>
            <a:ext cx="3305432" cy="1974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84745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71617"/>
            <a:ext cx="10515600" cy="1325563"/>
          </a:xfrm>
        </p:spPr>
        <p:txBody>
          <a:bodyPr/>
          <a:lstStyle/>
          <a:p>
            <a:r>
              <a:rPr lang="fi-FI" dirty="0"/>
              <a:t>8. Create files needed to manufacture, in the workshop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665791"/>
          </a:xfrm>
        </p:spPr>
        <p:txBody>
          <a:bodyPr>
            <a:normAutofit lnSpcReduction="10000"/>
          </a:bodyPr>
          <a:lstStyle/>
          <a:p>
            <a:r>
              <a:rPr lang="fi-FI" dirty="0"/>
              <a:t>Plot the copper layer pdfs</a:t>
            </a:r>
          </a:p>
          <a:p>
            <a:r>
              <a:rPr lang="fi-FI" dirty="0"/>
              <a:t>REMEMBER TO MIRROR THE FRONT                                                             LAYER, BUT NOT THE BACK LAYER</a:t>
            </a:r>
          </a:p>
          <a:p>
            <a:r>
              <a:rPr lang="fi-FI" dirty="0"/>
              <a:t>Press plot, </a:t>
            </a:r>
            <a:r>
              <a:rPr lang="fi-FI" dirty="0" err="1"/>
              <a:t>use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printer</a:t>
            </a:r>
            <a:r>
              <a:rPr lang="fi-FI" dirty="0"/>
              <a:t> in </a:t>
            </a:r>
            <a:r>
              <a:rPr lang="fi-FI" dirty="0" err="1"/>
              <a:t>the</a:t>
            </a:r>
            <a:endParaRPr lang="fi-FI" dirty="0"/>
          </a:p>
          <a:p>
            <a:pPr marL="0" indent="0">
              <a:buNone/>
            </a:pPr>
            <a:r>
              <a:rPr lang="fi-FI" dirty="0"/>
              <a:t>workshop to </a:t>
            </a:r>
            <a:r>
              <a:rPr lang="fi-FI" dirty="0" err="1"/>
              <a:t>print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layers</a:t>
            </a:r>
            <a:r>
              <a:rPr lang="fi-FI" dirty="0"/>
              <a:t> on</a:t>
            </a:r>
          </a:p>
          <a:p>
            <a:pPr marL="0" indent="0">
              <a:buNone/>
            </a:pPr>
            <a:r>
              <a:rPr lang="fi-FI" dirty="0" err="1"/>
              <a:t>projector</a:t>
            </a:r>
            <a:r>
              <a:rPr lang="fi-FI" dirty="0"/>
              <a:t> </a:t>
            </a:r>
            <a:r>
              <a:rPr lang="fi-FI" dirty="0" err="1"/>
              <a:t>slides</a:t>
            </a:r>
            <a:endParaRPr lang="fi-FI" dirty="0"/>
          </a:p>
          <a:p>
            <a:r>
              <a:rPr lang="fi-FI" dirty="0" err="1"/>
              <a:t>Use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slides</a:t>
            </a:r>
            <a:r>
              <a:rPr lang="fi-FI" dirty="0"/>
              <a:t> as </a:t>
            </a:r>
            <a:r>
              <a:rPr lang="fi-FI" dirty="0" err="1"/>
              <a:t>I’ll</a:t>
            </a:r>
            <a:r>
              <a:rPr lang="fi-FI" dirty="0"/>
              <a:t> </a:t>
            </a:r>
            <a:r>
              <a:rPr lang="fi-FI" dirty="0" err="1"/>
              <a:t>explain</a:t>
            </a:r>
            <a:r>
              <a:rPr lang="fi-FI" dirty="0"/>
              <a:t> </a:t>
            </a:r>
            <a:r>
              <a:rPr lang="fi-FI" dirty="0" err="1"/>
              <a:t>now</a:t>
            </a:r>
            <a:r>
              <a:rPr lang="fi-FI" dirty="0"/>
              <a:t>…</a:t>
            </a:r>
          </a:p>
          <a:p>
            <a:r>
              <a:rPr lang="fi-FI" dirty="0"/>
              <a:t>If </a:t>
            </a:r>
            <a:r>
              <a:rPr lang="fi-FI" dirty="0" err="1"/>
              <a:t>necessary</a:t>
            </a:r>
            <a:r>
              <a:rPr lang="fi-FI" dirty="0"/>
              <a:t>, </a:t>
            </a:r>
            <a:r>
              <a:rPr lang="fi-FI" dirty="0" err="1"/>
              <a:t>I’ll</a:t>
            </a:r>
            <a:r>
              <a:rPr lang="fi-FI" dirty="0"/>
              <a:t> </a:t>
            </a:r>
            <a:r>
              <a:rPr lang="fi-FI" dirty="0" err="1"/>
              <a:t>explain</a:t>
            </a:r>
            <a:r>
              <a:rPr lang="fi-FI" dirty="0"/>
              <a:t> </a:t>
            </a:r>
            <a:r>
              <a:rPr lang="fi-FI" dirty="0" err="1"/>
              <a:t>again</a:t>
            </a:r>
            <a:r>
              <a:rPr lang="fi-FI" dirty="0"/>
              <a:t> </a:t>
            </a:r>
            <a:r>
              <a:rPr lang="fi-FI" dirty="0" err="1"/>
              <a:t>later</a:t>
            </a:r>
            <a:endParaRPr lang="fi-FI" dirty="0"/>
          </a:p>
          <a:p>
            <a:pPr marL="0" indent="0">
              <a:buNone/>
            </a:pPr>
            <a:r>
              <a:rPr lang="fi-FI" dirty="0"/>
              <a:t>and </a:t>
            </a:r>
            <a:r>
              <a:rPr lang="fi-FI" dirty="0" err="1"/>
              <a:t>will</a:t>
            </a:r>
            <a:r>
              <a:rPr lang="fi-FI" dirty="0"/>
              <a:t> help </a:t>
            </a:r>
            <a:r>
              <a:rPr lang="fi-FI" dirty="0" err="1"/>
              <a:t>you</a:t>
            </a:r>
            <a:r>
              <a:rPr lang="fi-FI" dirty="0"/>
              <a:t> </a:t>
            </a:r>
            <a:r>
              <a:rPr lang="fi-FI" dirty="0" err="1"/>
              <a:t>make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first</a:t>
            </a:r>
            <a:r>
              <a:rPr lang="fi-FI" dirty="0"/>
              <a:t> PCB</a:t>
            </a:r>
          </a:p>
          <a:p>
            <a:pPr marL="0" indent="0">
              <a:buNone/>
            </a:pPr>
            <a:r>
              <a:rPr lang="fi-FI" dirty="0"/>
              <a:t>in </a:t>
            </a:r>
            <a:r>
              <a:rPr lang="fi-FI" dirty="0" err="1"/>
              <a:t>the</a:t>
            </a:r>
            <a:r>
              <a:rPr lang="fi-FI" dirty="0"/>
              <a:t> workshop</a:t>
            </a:r>
          </a:p>
          <a:p>
            <a:pPr marL="0" indent="0">
              <a:buNone/>
            </a:pPr>
            <a:endParaRPr lang="fi-FI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001" y="834399"/>
            <a:ext cx="5842000" cy="6037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68758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9C76C-CEBA-49D1-9455-8C64B09E32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end</a:t>
            </a:r>
            <a:endParaRPr lang="fi-FI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037CB2-727F-4A79-A1B9-190D0CDAF8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r>
              <a:rPr lang="fi-FI" dirty="0" err="1"/>
              <a:t>Questions</a:t>
            </a:r>
            <a:r>
              <a:rPr lang="fi-FI" dirty="0"/>
              <a:t>?</a:t>
            </a:r>
          </a:p>
          <a:p>
            <a:pPr algn="ctr"/>
            <a:r>
              <a:rPr lang="fi-FI" dirty="0" err="1"/>
              <a:t>Comments</a:t>
            </a:r>
            <a:r>
              <a:rPr lang="fi-FI" dirty="0"/>
              <a:t>?</a:t>
            </a:r>
          </a:p>
          <a:p>
            <a:pPr algn="ctr"/>
            <a:r>
              <a:rPr lang="fi-FI" dirty="0" err="1"/>
              <a:t>Other</a:t>
            </a:r>
            <a:r>
              <a:rPr lang="fi-FI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7724272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2F49D7-8760-4608-AE76-238C568734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2. </a:t>
            </a:r>
            <a:r>
              <a:rPr lang="fi-FI" dirty="0" err="1"/>
              <a:t>Choosing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components</a:t>
            </a:r>
            <a:r>
              <a:rPr lang="fi-FI" dirty="0"/>
              <a:t>: MCU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EA63CE-7195-408E-8149-6F1D396180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i-FI" dirty="0" err="1"/>
              <a:t>From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workshop: Atmel-328P: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same</a:t>
            </a:r>
            <a:r>
              <a:rPr lang="fi-FI" dirty="0"/>
              <a:t> as in Arduino UNO</a:t>
            </a:r>
          </a:p>
          <a:p>
            <a:r>
              <a:rPr lang="fi-FI" dirty="0" err="1"/>
              <a:t>Study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Arduino UNO </a:t>
            </a:r>
            <a:r>
              <a:rPr lang="fi-FI" dirty="0" err="1"/>
              <a:t>schematic</a:t>
            </a:r>
            <a:r>
              <a:rPr lang="fi-FI" dirty="0"/>
              <a:t> to </a:t>
            </a:r>
            <a:r>
              <a:rPr lang="fi-FI" dirty="0" err="1"/>
              <a:t>find</a:t>
            </a:r>
            <a:endParaRPr lang="fi-FI" dirty="0"/>
          </a:p>
          <a:p>
            <a:pPr marL="0" indent="0">
              <a:buNone/>
            </a:pPr>
            <a:r>
              <a:rPr lang="fi-FI" dirty="0"/>
              <a:t>out </a:t>
            </a:r>
            <a:r>
              <a:rPr lang="fi-FI" dirty="0" err="1"/>
              <a:t>what</a:t>
            </a:r>
            <a:r>
              <a:rPr lang="fi-FI" dirty="0"/>
              <a:t> </a:t>
            </a:r>
            <a:r>
              <a:rPr lang="fi-FI" dirty="0" err="1"/>
              <a:t>additional</a:t>
            </a:r>
            <a:r>
              <a:rPr lang="fi-FI" dirty="0"/>
              <a:t> </a:t>
            </a:r>
            <a:r>
              <a:rPr lang="fi-FI" dirty="0" err="1"/>
              <a:t>components</a:t>
            </a:r>
            <a:r>
              <a:rPr lang="fi-FI" dirty="0"/>
              <a:t> </a:t>
            </a:r>
            <a:r>
              <a:rPr lang="fi-FI" dirty="0" err="1"/>
              <a:t>are</a:t>
            </a:r>
            <a:r>
              <a:rPr lang="fi-FI" dirty="0"/>
              <a:t> </a:t>
            </a:r>
            <a:r>
              <a:rPr lang="fi-FI" dirty="0" err="1"/>
              <a:t>needed</a:t>
            </a:r>
            <a:r>
              <a:rPr lang="fi-FI" dirty="0"/>
              <a:t> </a:t>
            </a:r>
          </a:p>
          <a:p>
            <a:r>
              <a:rPr lang="fi-FI" dirty="0"/>
              <a:t>ICSP-</a:t>
            </a:r>
            <a:r>
              <a:rPr lang="fi-FI" dirty="0" err="1"/>
              <a:t>header</a:t>
            </a:r>
            <a:r>
              <a:rPr lang="fi-FI" dirty="0"/>
              <a:t> </a:t>
            </a:r>
            <a:r>
              <a:rPr lang="fi-FI" dirty="0" err="1"/>
              <a:t>needed</a:t>
            </a:r>
            <a:r>
              <a:rPr lang="fi-FI" dirty="0"/>
              <a:t> to </a:t>
            </a:r>
            <a:r>
              <a:rPr lang="fi-FI" dirty="0" err="1"/>
              <a:t>program</a:t>
            </a:r>
            <a:r>
              <a:rPr lang="fi-FI" dirty="0"/>
              <a:t> </a:t>
            </a:r>
            <a:r>
              <a:rPr lang="fi-FI" dirty="0" err="1"/>
              <a:t>this</a:t>
            </a:r>
            <a:r>
              <a:rPr lang="fi-FI" dirty="0"/>
              <a:t> </a:t>
            </a:r>
            <a:r>
              <a:rPr lang="fi-FI" dirty="0" err="1"/>
              <a:t>with</a:t>
            </a:r>
            <a:r>
              <a:rPr lang="fi-FI" dirty="0"/>
              <a:t> an </a:t>
            </a:r>
          </a:p>
          <a:p>
            <a:pPr marL="0" indent="0">
              <a:buNone/>
            </a:pPr>
            <a:r>
              <a:rPr lang="fi-FI" dirty="0"/>
              <a:t>Arduino UNO</a:t>
            </a:r>
          </a:p>
          <a:p>
            <a:pPr marL="0" indent="0">
              <a:buNone/>
            </a:pPr>
            <a:endParaRPr lang="fi-FI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92D8CA-AB87-42B0-B165-B81ED2D9E2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4145" y="2400472"/>
            <a:ext cx="2677828" cy="160082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5F58A3B-10A5-458C-B2C8-E76C1E0282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6373" y="3807039"/>
            <a:ext cx="4019109" cy="2898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3528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2364</TotalTime>
  <Words>2958</Words>
  <Application>Microsoft Office PowerPoint</Application>
  <PresentationFormat>Widescreen</PresentationFormat>
  <Paragraphs>512</Paragraphs>
  <Slides>81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81</vt:i4>
      </vt:variant>
    </vt:vector>
  </HeadingPairs>
  <TitlesOfParts>
    <vt:vector size="85" baseType="lpstr">
      <vt:lpstr>Arial</vt:lpstr>
      <vt:lpstr>Calibri</vt:lpstr>
      <vt:lpstr>Calibri Light</vt:lpstr>
      <vt:lpstr>Office Theme</vt:lpstr>
      <vt:lpstr>Introduction to PCB design in KiCAD</vt:lpstr>
      <vt:lpstr>Where to find these slides and other necessary files</vt:lpstr>
      <vt:lpstr>What is a PCB?</vt:lpstr>
      <vt:lpstr>Workflow</vt:lpstr>
      <vt:lpstr>1. Decide what is to be done</vt:lpstr>
      <vt:lpstr>2. Choosing the components</vt:lpstr>
      <vt:lpstr>2. Choosing the components: LEDs</vt:lpstr>
      <vt:lpstr>2. Choosing the components LED-driver</vt:lpstr>
      <vt:lpstr>2. Choosing the components: MCU</vt:lpstr>
      <vt:lpstr>2. Choosing the components: Buck Converter</vt:lpstr>
      <vt:lpstr>3. Open KiCAD and start new project</vt:lpstr>
      <vt:lpstr>4. Add the components, Using EESchema</vt:lpstr>
      <vt:lpstr>4. Add the components, Using EESchema</vt:lpstr>
      <vt:lpstr>4. Add the components, reading datasheets</vt:lpstr>
      <vt:lpstr>4. Add the components, reading datasheets</vt:lpstr>
      <vt:lpstr>4. Add the components, reading datasheets</vt:lpstr>
      <vt:lpstr>4. Add the components, reading datasheets</vt:lpstr>
      <vt:lpstr>4. Add the components, creating components</vt:lpstr>
      <vt:lpstr>4. Add the components, creating components</vt:lpstr>
      <vt:lpstr>4. Add the components, creating components</vt:lpstr>
      <vt:lpstr>4. Add the components, creating components</vt:lpstr>
      <vt:lpstr>4. Add the components, creating components</vt:lpstr>
      <vt:lpstr>4. Add the components, adding the LED-driver and the leds</vt:lpstr>
      <vt:lpstr>4. Add the components, create the buck converter</vt:lpstr>
      <vt:lpstr>4. Add the components, create the buck converter</vt:lpstr>
      <vt:lpstr>4. Add the components, create the buck converter</vt:lpstr>
      <vt:lpstr>4. Add the components, buck converter datasheet </vt:lpstr>
      <vt:lpstr>4. Add the components, buck converter datasheet </vt:lpstr>
      <vt:lpstr>4. Add the components, power pins and heat via</vt:lpstr>
      <vt:lpstr>4. Add the components, the potentiometer</vt:lpstr>
      <vt:lpstr>4. Add the components, check for errors</vt:lpstr>
      <vt:lpstr>4. Add the components, create a new footprint</vt:lpstr>
      <vt:lpstr>4. Add the components, create a new footprint</vt:lpstr>
      <vt:lpstr>4. Add the components, create a new footprint</vt:lpstr>
      <vt:lpstr>4. Add the components, create a new footprint</vt:lpstr>
      <vt:lpstr>5. Associate footprints to components, importing libraries</vt:lpstr>
      <vt:lpstr>5. Associate footprints to components</vt:lpstr>
      <vt:lpstr>5. Associate footprints to components, Spoiler</vt:lpstr>
      <vt:lpstr>5. Associate footprints to components, create netlist</vt:lpstr>
      <vt:lpstr>Intermission, continues tomorrow…</vt:lpstr>
      <vt:lpstr>Recap, where we are, and intermission</vt:lpstr>
      <vt:lpstr>Welcome back!</vt:lpstr>
      <vt:lpstr>6. Open PCBnew</vt:lpstr>
      <vt:lpstr>6. PCBnew, set design rules</vt:lpstr>
      <vt:lpstr>6. PCBnew, read netlist</vt:lpstr>
      <vt:lpstr>6. PCBnew spread out all components</vt:lpstr>
      <vt:lpstr>6. PCBnew, spreaded out components</vt:lpstr>
      <vt:lpstr>6. PCBnew, verify footprints manually</vt:lpstr>
      <vt:lpstr>6. PCBnew, verify footprints manually</vt:lpstr>
      <vt:lpstr>6. Modifying footprints</vt:lpstr>
      <vt:lpstr>6. Modifying footprints, heat via</vt:lpstr>
      <vt:lpstr>6. Modifying footprints, heat via</vt:lpstr>
      <vt:lpstr>7. Moving footprints</vt:lpstr>
      <vt:lpstr>7. Drawing the borders of the board</vt:lpstr>
      <vt:lpstr>7. Drawing the borders of the board</vt:lpstr>
      <vt:lpstr>7. Moving the footprints</vt:lpstr>
      <vt:lpstr>7. Moving the footprints, Spoiler</vt:lpstr>
      <vt:lpstr>7. Moving the footprints, buck converter</vt:lpstr>
      <vt:lpstr>7. Drawing the wiring</vt:lpstr>
      <vt:lpstr>7. Drawing the wiring</vt:lpstr>
      <vt:lpstr>7. Drawing the wiring</vt:lpstr>
      <vt:lpstr>7. Drawing the wiring</vt:lpstr>
      <vt:lpstr>7. Drawing the wiring</vt:lpstr>
      <vt:lpstr>7. Drawing the wiring, buck converter</vt:lpstr>
      <vt:lpstr>7. Drawing the wiring, the microcontroller</vt:lpstr>
      <vt:lpstr>7. Drawing the wiring, the microcontroller, Spoiler,</vt:lpstr>
      <vt:lpstr>7. Drawing the wiring, the LED-driver and leds</vt:lpstr>
      <vt:lpstr>7. Drawing the wiring, the LED-driver and LEDS, Spoiler</vt:lpstr>
      <vt:lpstr>7. Drawing the wiring, heat vias</vt:lpstr>
      <vt:lpstr>7. Drawing the wiring, heat vias</vt:lpstr>
      <vt:lpstr>7. Drawing the wiring, resizing the board</vt:lpstr>
      <vt:lpstr>7. Drawing the wiring, adding fills</vt:lpstr>
      <vt:lpstr>7. Drawing the wiring, adding fills</vt:lpstr>
      <vt:lpstr>7. Drawing the wiring, adding fills</vt:lpstr>
      <vt:lpstr>7. Drawing the wiring, adding fills </vt:lpstr>
      <vt:lpstr>7. Drawing the wiring, adding fills</vt:lpstr>
      <vt:lpstr>7. Drawing the wiring, checking errors</vt:lpstr>
      <vt:lpstr>8. Create files needed to manufacture</vt:lpstr>
      <vt:lpstr>8. Create files needed to manufacture, order online</vt:lpstr>
      <vt:lpstr>8. Create files needed to manufacture, in the workshop</vt:lpstr>
      <vt:lpstr>The 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Pyry</dc:creator>
  <cp:lastModifiedBy>Pyry</cp:lastModifiedBy>
  <cp:revision>289</cp:revision>
  <dcterms:created xsi:type="dcterms:W3CDTF">2018-05-20T13:25:45Z</dcterms:created>
  <dcterms:modified xsi:type="dcterms:W3CDTF">2018-06-03T01:00:49Z</dcterms:modified>
</cp:coreProperties>
</file>